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56"/>
  </p:notesMasterIdLst>
  <p:sldIdLst>
    <p:sldId id="256" r:id="rId2"/>
    <p:sldId id="257" r:id="rId3"/>
    <p:sldId id="270" r:id="rId4"/>
    <p:sldId id="365" r:id="rId5"/>
    <p:sldId id="366" r:id="rId6"/>
    <p:sldId id="367" r:id="rId7"/>
    <p:sldId id="364" r:id="rId8"/>
    <p:sldId id="299" r:id="rId9"/>
    <p:sldId id="368" r:id="rId10"/>
    <p:sldId id="271" r:id="rId11"/>
    <p:sldId id="262" r:id="rId12"/>
    <p:sldId id="361" r:id="rId13"/>
    <p:sldId id="313" r:id="rId14"/>
    <p:sldId id="316" r:id="rId15"/>
    <p:sldId id="317" r:id="rId16"/>
    <p:sldId id="263" r:id="rId17"/>
    <p:sldId id="322" r:id="rId18"/>
    <p:sldId id="323" r:id="rId19"/>
    <p:sldId id="264" r:id="rId20"/>
    <p:sldId id="324" r:id="rId21"/>
    <p:sldId id="325" r:id="rId22"/>
    <p:sldId id="327" r:id="rId23"/>
    <p:sldId id="359" r:id="rId24"/>
    <p:sldId id="360" r:id="rId25"/>
    <p:sldId id="340" r:id="rId26"/>
    <p:sldId id="362" r:id="rId27"/>
    <p:sldId id="272" r:id="rId28"/>
    <p:sldId id="328" r:id="rId29"/>
    <p:sldId id="273" r:id="rId30"/>
    <p:sldId id="354" r:id="rId31"/>
    <p:sldId id="341" r:id="rId32"/>
    <p:sldId id="355" r:id="rId33"/>
    <p:sldId id="356" r:id="rId34"/>
    <p:sldId id="352" r:id="rId35"/>
    <p:sldId id="353" r:id="rId36"/>
    <p:sldId id="343" r:id="rId37"/>
    <p:sldId id="334" r:id="rId38"/>
    <p:sldId id="274" r:id="rId39"/>
    <p:sldId id="346" r:id="rId40"/>
    <p:sldId id="347" r:id="rId41"/>
    <p:sldId id="348" r:id="rId42"/>
    <p:sldId id="349" r:id="rId43"/>
    <p:sldId id="350" r:id="rId44"/>
    <p:sldId id="358" r:id="rId45"/>
    <p:sldId id="278" r:id="rId46"/>
    <p:sldId id="337" r:id="rId47"/>
    <p:sldId id="288" r:id="rId48"/>
    <p:sldId id="336" r:id="rId49"/>
    <p:sldId id="338" r:id="rId50"/>
    <p:sldId id="339" r:id="rId51"/>
    <p:sldId id="276" r:id="rId52"/>
    <p:sldId id="329" r:id="rId53"/>
    <p:sldId id="330" r:id="rId54"/>
    <p:sldId id="335" r:id="rId5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42609-8788-4025-8A86-3B2ECE33217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CN" altLang="en-US"/>
        </a:p>
      </dgm:t>
    </dgm:pt>
    <dgm:pt modelId="{3FB007CD-6EE0-4826-B041-FD8DBB1781BA}">
      <dgm:prSet phldrT="[文本]" custT="1"/>
      <dgm:spPr/>
      <dgm:t>
        <a:bodyPr/>
        <a:lstStyle/>
        <a:p>
          <a:r>
            <a:rPr lang="zh-CN" altLang="en-US" sz="2000" dirty="0" smtClean="0"/>
            <a:t>合格的职业人</a:t>
          </a:r>
          <a:endParaRPr lang="zh-CN" altLang="en-US" sz="2000" dirty="0"/>
        </a:p>
      </dgm:t>
    </dgm:pt>
    <dgm:pt modelId="{CA5795FA-11F5-4519-A886-7EA435F2613D}" type="parTrans" cxnId="{50DB3747-69B5-465E-AAFC-0DA9BA052EE9}">
      <dgm:prSet/>
      <dgm:spPr/>
      <dgm:t>
        <a:bodyPr/>
        <a:lstStyle/>
        <a:p>
          <a:endParaRPr lang="zh-CN" altLang="en-US" sz="3200"/>
        </a:p>
      </dgm:t>
    </dgm:pt>
    <dgm:pt modelId="{C1A7D5A7-4C6B-4F19-B97F-F467A33F5EDF}" type="sibTrans" cxnId="{50DB3747-69B5-465E-AAFC-0DA9BA052EE9}">
      <dgm:prSet/>
      <dgm:spPr/>
      <dgm:t>
        <a:bodyPr/>
        <a:lstStyle/>
        <a:p>
          <a:endParaRPr lang="zh-CN" altLang="en-US" sz="3200"/>
        </a:p>
      </dgm:t>
    </dgm:pt>
    <dgm:pt modelId="{CCB108C2-033A-4856-8DFE-1C2AF47F4142}">
      <dgm:prSet phldrT="[文本]" custT="1"/>
      <dgm:spPr/>
      <dgm:t>
        <a:bodyPr/>
        <a:lstStyle/>
        <a:p>
          <a:r>
            <a:rPr lang="zh-CN" altLang="en-US" sz="2000" dirty="0" smtClean="0"/>
            <a:t>做人</a:t>
          </a:r>
          <a:endParaRPr lang="zh-CN" altLang="en-US" sz="2000" dirty="0"/>
        </a:p>
      </dgm:t>
    </dgm:pt>
    <dgm:pt modelId="{3687C63E-2F7D-40DC-949D-B0A4429CA981}" type="parTrans" cxnId="{2FCD5CBA-9612-41A1-8D93-A89CB77A25E1}">
      <dgm:prSet/>
      <dgm:spPr/>
      <dgm:t>
        <a:bodyPr/>
        <a:lstStyle/>
        <a:p>
          <a:endParaRPr lang="zh-CN" altLang="en-US" sz="3200"/>
        </a:p>
      </dgm:t>
    </dgm:pt>
    <dgm:pt modelId="{27D079D2-A3C9-4234-B409-DE02AC4F656E}" type="sibTrans" cxnId="{2FCD5CBA-9612-41A1-8D93-A89CB77A25E1}">
      <dgm:prSet/>
      <dgm:spPr/>
      <dgm:t>
        <a:bodyPr/>
        <a:lstStyle/>
        <a:p>
          <a:endParaRPr lang="zh-CN" altLang="en-US" sz="3200"/>
        </a:p>
      </dgm:t>
    </dgm:pt>
    <dgm:pt modelId="{E9BF53DD-C0CF-4BA4-8D53-258DD4160AA4}">
      <dgm:prSet phldrT="[文本]" custT="1"/>
      <dgm:spPr/>
      <dgm:t>
        <a:bodyPr/>
        <a:lstStyle/>
        <a:p>
          <a:r>
            <a:rPr lang="zh-CN" altLang="en-US" sz="2000" dirty="0" smtClean="0"/>
            <a:t>敬业   精神</a:t>
          </a:r>
          <a:endParaRPr lang="zh-CN" altLang="en-US" sz="2000" dirty="0"/>
        </a:p>
      </dgm:t>
    </dgm:pt>
    <dgm:pt modelId="{B583C4DB-E250-4210-99EF-54A3B083BF66}" type="parTrans" cxnId="{C03DD666-EC91-4A88-AE70-AC50E96E7A40}">
      <dgm:prSet/>
      <dgm:spPr/>
      <dgm:t>
        <a:bodyPr/>
        <a:lstStyle/>
        <a:p>
          <a:endParaRPr lang="zh-CN" altLang="en-US" sz="3200"/>
        </a:p>
      </dgm:t>
    </dgm:pt>
    <dgm:pt modelId="{BBAD1D19-60A6-415E-9F04-E905069AA050}" type="sibTrans" cxnId="{C03DD666-EC91-4A88-AE70-AC50E96E7A40}">
      <dgm:prSet/>
      <dgm:spPr/>
      <dgm:t>
        <a:bodyPr/>
        <a:lstStyle/>
        <a:p>
          <a:endParaRPr lang="zh-CN" altLang="en-US" sz="3200"/>
        </a:p>
      </dgm:t>
    </dgm:pt>
    <dgm:pt modelId="{DC3E1FA0-11F1-420E-B941-9BEE7FBB7C93}">
      <dgm:prSet phldrT="[文本]" custT="1"/>
      <dgm:spPr/>
      <dgm:t>
        <a:bodyPr/>
        <a:lstStyle/>
        <a:p>
          <a:r>
            <a:rPr lang="zh-CN" altLang="en-US" sz="2000" dirty="0" smtClean="0"/>
            <a:t>团队   精神</a:t>
          </a:r>
          <a:endParaRPr lang="zh-CN" altLang="en-US" sz="2000" dirty="0"/>
        </a:p>
      </dgm:t>
    </dgm:pt>
    <dgm:pt modelId="{ECE9AA97-862C-4AD8-A6D6-46F8443CC27E}" type="parTrans" cxnId="{39DC242A-9952-476D-9C53-6D6294A4116A}">
      <dgm:prSet/>
      <dgm:spPr/>
      <dgm:t>
        <a:bodyPr/>
        <a:lstStyle/>
        <a:p>
          <a:endParaRPr lang="zh-CN" altLang="en-US" sz="3200"/>
        </a:p>
      </dgm:t>
    </dgm:pt>
    <dgm:pt modelId="{E2FCAA2D-CDB4-4695-B67E-C5178C156A91}" type="sibTrans" cxnId="{39DC242A-9952-476D-9C53-6D6294A4116A}">
      <dgm:prSet/>
      <dgm:spPr/>
      <dgm:t>
        <a:bodyPr/>
        <a:lstStyle/>
        <a:p>
          <a:endParaRPr lang="zh-CN" altLang="en-US" sz="3200"/>
        </a:p>
      </dgm:t>
    </dgm:pt>
    <dgm:pt modelId="{672F694C-5376-42AE-AF86-35E7AD936C80}">
      <dgm:prSet phldrT="[文本]" custT="1"/>
      <dgm:spPr/>
      <dgm:t>
        <a:bodyPr/>
        <a:lstStyle/>
        <a:p>
          <a:r>
            <a:rPr lang="zh-CN" altLang="en-US" sz="2000" dirty="0" smtClean="0"/>
            <a:t>做事</a:t>
          </a:r>
          <a:endParaRPr lang="zh-CN" altLang="en-US" sz="2000" dirty="0"/>
        </a:p>
      </dgm:t>
    </dgm:pt>
    <dgm:pt modelId="{7D5813D0-5D01-4273-A91B-CBA407906B8B}" type="parTrans" cxnId="{0D0E2A10-4115-4DAB-AD2B-8AEB7FD24A53}">
      <dgm:prSet/>
      <dgm:spPr/>
      <dgm:t>
        <a:bodyPr/>
        <a:lstStyle/>
        <a:p>
          <a:endParaRPr lang="zh-CN" altLang="en-US" sz="3200"/>
        </a:p>
      </dgm:t>
    </dgm:pt>
    <dgm:pt modelId="{5B91C3C3-3B27-4174-9A76-8C48821A8F43}" type="sibTrans" cxnId="{0D0E2A10-4115-4DAB-AD2B-8AEB7FD24A53}">
      <dgm:prSet/>
      <dgm:spPr/>
      <dgm:t>
        <a:bodyPr/>
        <a:lstStyle/>
        <a:p>
          <a:endParaRPr lang="zh-CN" altLang="en-US" sz="3200"/>
        </a:p>
      </dgm:t>
    </dgm:pt>
    <dgm:pt modelId="{76743CEA-9098-4E6C-99B3-C978530D6F4C}">
      <dgm:prSet phldrT="[文本]" custT="1"/>
      <dgm:spPr/>
      <dgm:t>
        <a:bodyPr/>
        <a:lstStyle/>
        <a:p>
          <a:r>
            <a:rPr lang="zh-CN" altLang="en-US" sz="2000" dirty="0" smtClean="0"/>
            <a:t>知识新</a:t>
          </a:r>
          <a:endParaRPr lang="zh-CN" altLang="en-US" sz="2000" dirty="0"/>
        </a:p>
      </dgm:t>
    </dgm:pt>
    <dgm:pt modelId="{04E174B2-4A32-41ED-BD3E-1E46DF34D7DD}" type="parTrans" cxnId="{18D647F9-8977-4F2A-A5CF-A165E100940C}">
      <dgm:prSet/>
      <dgm:spPr/>
      <dgm:t>
        <a:bodyPr/>
        <a:lstStyle/>
        <a:p>
          <a:endParaRPr lang="zh-CN" altLang="en-US" sz="3200"/>
        </a:p>
      </dgm:t>
    </dgm:pt>
    <dgm:pt modelId="{4C2DFECE-26CB-43EF-BEF3-6F4349E3548C}" type="sibTrans" cxnId="{18D647F9-8977-4F2A-A5CF-A165E100940C}">
      <dgm:prSet/>
      <dgm:spPr/>
      <dgm:t>
        <a:bodyPr/>
        <a:lstStyle/>
        <a:p>
          <a:endParaRPr lang="zh-CN" altLang="en-US" sz="3200"/>
        </a:p>
      </dgm:t>
    </dgm:pt>
    <dgm:pt modelId="{243AAED7-A21C-4EBF-BC17-84E47036EF15}">
      <dgm:prSet phldrT="[文本]" custT="1"/>
      <dgm:spPr/>
      <dgm:t>
        <a:bodyPr/>
        <a:lstStyle/>
        <a:p>
          <a:r>
            <a:rPr lang="zh-CN" altLang="en-US" sz="2000" dirty="0" smtClean="0"/>
            <a:t>能力强</a:t>
          </a:r>
          <a:endParaRPr lang="zh-CN" altLang="en-US" sz="2000" dirty="0"/>
        </a:p>
      </dgm:t>
    </dgm:pt>
    <dgm:pt modelId="{174B20D2-D01E-40B9-865E-6C07019CD985}" type="parTrans" cxnId="{4F82A977-2890-4E67-B80D-1D7E024B0634}">
      <dgm:prSet/>
      <dgm:spPr/>
      <dgm:t>
        <a:bodyPr/>
        <a:lstStyle/>
        <a:p>
          <a:endParaRPr lang="zh-CN" altLang="en-US" sz="3200"/>
        </a:p>
      </dgm:t>
    </dgm:pt>
    <dgm:pt modelId="{A6E32A6E-FCDB-4E49-B0E1-5279717A7D20}" type="sibTrans" cxnId="{4F82A977-2890-4E67-B80D-1D7E024B0634}">
      <dgm:prSet/>
      <dgm:spPr/>
      <dgm:t>
        <a:bodyPr/>
        <a:lstStyle/>
        <a:p>
          <a:endParaRPr lang="zh-CN" altLang="en-US" sz="3200"/>
        </a:p>
      </dgm:t>
    </dgm:pt>
    <dgm:pt modelId="{91F02A49-B246-45C9-AC55-4C26444A8396}">
      <dgm:prSet phldrT="[文本]" custT="1"/>
      <dgm:spPr/>
      <dgm:t>
        <a:bodyPr/>
        <a:lstStyle/>
        <a:p>
          <a:r>
            <a:rPr lang="zh-CN" altLang="en-US" sz="2000" dirty="0" smtClean="0"/>
            <a:t>灵活   创新</a:t>
          </a:r>
          <a:endParaRPr lang="zh-CN" altLang="en-US" sz="2000" dirty="0"/>
        </a:p>
      </dgm:t>
    </dgm:pt>
    <dgm:pt modelId="{6B575C9E-FAD6-4524-AA94-BA3CA5893D3A}" type="parTrans" cxnId="{160833AB-B381-48AF-BFD1-7F80539EEDC2}">
      <dgm:prSet/>
      <dgm:spPr/>
      <dgm:t>
        <a:bodyPr/>
        <a:lstStyle/>
        <a:p>
          <a:endParaRPr lang="zh-CN" altLang="en-US" sz="3200"/>
        </a:p>
      </dgm:t>
    </dgm:pt>
    <dgm:pt modelId="{0E909EDB-FFB4-4C25-883C-F184D0F77491}" type="sibTrans" cxnId="{160833AB-B381-48AF-BFD1-7F80539EEDC2}">
      <dgm:prSet/>
      <dgm:spPr/>
      <dgm:t>
        <a:bodyPr/>
        <a:lstStyle/>
        <a:p>
          <a:endParaRPr lang="zh-CN" altLang="en-US" sz="3200"/>
        </a:p>
      </dgm:t>
    </dgm:pt>
    <dgm:pt modelId="{6C2DC492-64E0-422C-8A83-CE015AF1A7C7}">
      <dgm:prSet phldrT="[文本]" custT="1"/>
      <dgm:spPr/>
      <dgm:t>
        <a:bodyPr/>
        <a:lstStyle/>
        <a:p>
          <a:r>
            <a:rPr lang="zh-CN" altLang="en-US" sz="2000" dirty="0" smtClean="0"/>
            <a:t>职业   道德</a:t>
          </a:r>
          <a:endParaRPr lang="zh-CN" altLang="en-US" sz="2000" dirty="0"/>
        </a:p>
      </dgm:t>
    </dgm:pt>
    <dgm:pt modelId="{54165D8F-BA90-43A1-AE5D-ADFBC0D00415}" type="parTrans" cxnId="{69E26B75-E504-4BF7-AF6E-4B586D7F52E2}">
      <dgm:prSet/>
      <dgm:spPr/>
      <dgm:t>
        <a:bodyPr/>
        <a:lstStyle/>
        <a:p>
          <a:endParaRPr lang="zh-CN" altLang="en-US" sz="3200"/>
        </a:p>
      </dgm:t>
    </dgm:pt>
    <dgm:pt modelId="{D60156AC-70DA-4348-A5B7-4370BE09E82E}" type="sibTrans" cxnId="{69E26B75-E504-4BF7-AF6E-4B586D7F52E2}">
      <dgm:prSet/>
      <dgm:spPr/>
      <dgm:t>
        <a:bodyPr/>
        <a:lstStyle/>
        <a:p>
          <a:endParaRPr lang="zh-CN" altLang="en-US" sz="3200"/>
        </a:p>
      </dgm:t>
    </dgm:pt>
    <dgm:pt modelId="{CD9DB5E6-E3E6-48ED-A358-7E3979158E9E}">
      <dgm:prSet phldrT="[文本]" custT="1"/>
      <dgm:spPr/>
      <dgm:t>
        <a:bodyPr/>
        <a:lstStyle/>
        <a:p>
          <a:r>
            <a:rPr lang="zh-CN" altLang="en-US" sz="2000" dirty="0" smtClean="0"/>
            <a:t>自我   定位</a:t>
          </a:r>
          <a:endParaRPr lang="zh-CN" altLang="en-US" sz="2000" dirty="0"/>
        </a:p>
      </dgm:t>
    </dgm:pt>
    <dgm:pt modelId="{A5DB07E9-B3F1-412A-959C-5DC5A39F7EDC}" type="parTrans" cxnId="{083DD5A1-E7E0-4AA7-A2F5-B5ED1F44FF1C}">
      <dgm:prSet/>
      <dgm:spPr/>
      <dgm:t>
        <a:bodyPr/>
        <a:lstStyle/>
        <a:p>
          <a:endParaRPr lang="zh-CN" altLang="en-US" sz="3200"/>
        </a:p>
      </dgm:t>
    </dgm:pt>
    <dgm:pt modelId="{737704E2-BD67-446A-AC97-66377D565C71}" type="sibTrans" cxnId="{083DD5A1-E7E0-4AA7-A2F5-B5ED1F44FF1C}">
      <dgm:prSet/>
      <dgm:spPr/>
      <dgm:t>
        <a:bodyPr/>
        <a:lstStyle/>
        <a:p>
          <a:endParaRPr lang="zh-CN" altLang="en-US" sz="3200"/>
        </a:p>
      </dgm:t>
    </dgm:pt>
    <dgm:pt modelId="{74BB31B5-3315-4045-8B43-62B2AE3D8D0F}">
      <dgm:prSet phldrT="[文本]" custT="1"/>
      <dgm:spPr/>
      <dgm:t>
        <a:bodyPr/>
        <a:lstStyle/>
        <a:p>
          <a:r>
            <a:rPr lang="zh-CN" altLang="en-US" sz="2000" dirty="0" smtClean="0"/>
            <a:t>自我   约束</a:t>
          </a:r>
          <a:endParaRPr lang="zh-CN" altLang="en-US" sz="2000" dirty="0"/>
        </a:p>
      </dgm:t>
    </dgm:pt>
    <dgm:pt modelId="{E69853D3-CFE6-4027-88E4-F1F97DD0543B}" type="parTrans" cxnId="{6286AB9A-3FAB-4AC9-AF07-3697F9522493}">
      <dgm:prSet/>
      <dgm:spPr/>
      <dgm:t>
        <a:bodyPr/>
        <a:lstStyle/>
        <a:p>
          <a:endParaRPr lang="zh-CN" altLang="en-US" sz="3200"/>
        </a:p>
      </dgm:t>
    </dgm:pt>
    <dgm:pt modelId="{06D38642-B9C9-4122-87D8-26538B32B7B5}" type="sibTrans" cxnId="{6286AB9A-3FAB-4AC9-AF07-3697F9522493}">
      <dgm:prSet/>
      <dgm:spPr/>
      <dgm:t>
        <a:bodyPr/>
        <a:lstStyle/>
        <a:p>
          <a:endParaRPr lang="zh-CN" altLang="en-US" sz="3200"/>
        </a:p>
      </dgm:t>
    </dgm:pt>
    <dgm:pt modelId="{80877C5B-4B62-49A8-9E95-F2F595907AA2}">
      <dgm:prSet phldrT="[文本]" custT="1"/>
      <dgm:spPr/>
      <dgm:t>
        <a:bodyPr/>
        <a:lstStyle/>
        <a:p>
          <a:r>
            <a:rPr lang="zh-CN" altLang="en-US" sz="2000" dirty="0" smtClean="0"/>
            <a:t>自我   评价</a:t>
          </a:r>
          <a:endParaRPr lang="zh-CN" altLang="en-US" sz="2000" dirty="0"/>
        </a:p>
      </dgm:t>
    </dgm:pt>
    <dgm:pt modelId="{0E2DFF86-8617-4477-9512-CECB3AAA0D10}" type="parTrans" cxnId="{CAEDFB0E-773C-4E2A-93F4-DC85A864F522}">
      <dgm:prSet/>
      <dgm:spPr/>
      <dgm:t>
        <a:bodyPr/>
        <a:lstStyle/>
        <a:p>
          <a:endParaRPr lang="zh-CN" altLang="en-US" sz="3200"/>
        </a:p>
      </dgm:t>
    </dgm:pt>
    <dgm:pt modelId="{EDDC8787-CB86-4B78-AC7E-A53FDEE1DB6B}" type="sibTrans" cxnId="{CAEDFB0E-773C-4E2A-93F4-DC85A864F522}">
      <dgm:prSet/>
      <dgm:spPr/>
      <dgm:t>
        <a:bodyPr/>
        <a:lstStyle/>
        <a:p>
          <a:endParaRPr lang="zh-CN" altLang="en-US" sz="3200"/>
        </a:p>
      </dgm:t>
    </dgm:pt>
    <dgm:pt modelId="{D32D362B-FACE-4489-BC98-6A06687EBC6F}" type="pres">
      <dgm:prSet presAssocID="{A2342609-8788-4025-8A86-3B2ECE332173}" presName="hierChild1" presStyleCnt="0">
        <dgm:presLayoutVars>
          <dgm:chPref val="1"/>
          <dgm:dir/>
          <dgm:animOne val="branch"/>
          <dgm:animLvl val="lvl"/>
          <dgm:resizeHandles/>
        </dgm:presLayoutVars>
      </dgm:prSet>
      <dgm:spPr/>
      <dgm:t>
        <a:bodyPr/>
        <a:lstStyle/>
        <a:p>
          <a:endParaRPr lang="zh-CN" altLang="en-US"/>
        </a:p>
      </dgm:t>
    </dgm:pt>
    <dgm:pt modelId="{CDD734D3-E7AB-44D9-A6E7-8697BBA60B7C}" type="pres">
      <dgm:prSet presAssocID="{3FB007CD-6EE0-4826-B041-FD8DBB1781BA}" presName="hierRoot1" presStyleCnt="0"/>
      <dgm:spPr/>
    </dgm:pt>
    <dgm:pt modelId="{6B10C90A-FED7-4C76-8CD1-4534C7640747}" type="pres">
      <dgm:prSet presAssocID="{3FB007CD-6EE0-4826-B041-FD8DBB1781BA}" presName="composite" presStyleCnt="0"/>
      <dgm:spPr/>
    </dgm:pt>
    <dgm:pt modelId="{6209BE09-2E7C-4909-ACCE-CA154DE14468}" type="pres">
      <dgm:prSet presAssocID="{3FB007CD-6EE0-4826-B041-FD8DBB1781BA}" presName="background" presStyleLbl="node0" presStyleIdx="0" presStyleCnt="1"/>
      <dgm:spPr/>
      <dgm:t>
        <a:bodyPr/>
        <a:lstStyle/>
        <a:p>
          <a:endParaRPr lang="zh-CN" altLang="en-US"/>
        </a:p>
      </dgm:t>
    </dgm:pt>
    <dgm:pt modelId="{A47D15CE-BFDC-4A5E-A371-3E9FC867878D}" type="pres">
      <dgm:prSet presAssocID="{3FB007CD-6EE0-4826-B041-FD8DBB1781BA}" presName="text" presStyleLbl="fgAcc0" presStyleIdx="0" presStyleCnt="1">
        <dgm:presLayoutVars>
          <dgm:chPref val="3"/>
        </dgm:presLayoutVars>
      </dgm:prSet>
      <dgm:spPr/>
      <dgm:t>
        <a:bodyPr/>
        <a:lstStyle/>
        <a:p>
          <a:endParaRPr lang="zh-CN" altLang="en-US"/>
        </a:p>
      </dgm:t>
    </dgm:pt>
    <dgm:pt modelId="{B5C854C8-E4A7-4B6C-8426-3E529CA13BDF}" type="pres">
      <dgm:prSet presAssocID="{3FB007CD-6EE0-4826-B041-FD8DBB1781BA}" presName="hierChild2" presStyleCnt="0"/>
      <dgm:spPr/>
    </dgm:pt>
    <dgm:pt modelId="{70A645DB-9411-4A22-911D-3FDF0C436CFC}" type="pres">
      <dgm:prSet presAssocID="{3687C63E-2F7D-40DC-949D-B0A4429CA981}" presName="Name10" presStyleLbl="parChTrans1D2" presStyleIdx="0" presStyleCnt="2"/>
      <dgm:spPr/>
      <dgm:t>
        <a:bodyPr/>
        <a:lstStyle/>
        <a:p>
          <a:endParaRPr lang="zh-CN" altLang="en-US"/>
        </a:p>
      </dgm:t>
    </dgm:pt>
    <dgm:pt modelId="{3B714D79-B11B-49E4-8966-17331DD0FD46}" type="pres">
      <dgm:prSet presAssocID="{CCB108C2-033A-4856-8DFE-1C2AF47F4142}" presName="hierRoot2" presStyleCnt="0"/>
      <dgm:spPr/>
    </dgm:pt>
    <dgm:pt modelId="{774FCF62-438F-43FC-B40D-C60120A54257}" type="pres">
      <dgm:prSet presAssocID="{CCB108C2-033A-4856-8DFE-1C2AF47F4142}" presName="composite2" presStyleCnt="0"/>
      <dgm:spPr/>
    </dgm:pt>
    <dgm:pt modelId="{8A158565-2C7F-462D-91E4-7D61342D1789}" type="pres">
      <dgm:prSet presAssocID="{CCB108C2-033A-4856-8DFE-1C2AF47F4142}" presName="background2" presStyleLbl="node2" presStyleIdx="0" presStyleCnt="2"/>
      <dgm:spPr/>
    </dgm:pt>
    <dgm:pt modelId="{15016370-37D1-45D6-83B7-479AC81AF5D6}" type="pres">
      <dgm:prSet presAssocID="{CCB108C2-033A-4856-8DFE-1C2AF47F4142}" presName="text2" presStyleLbl="fgAcc2" presStyleIdx="0" presStyleCnt="2">
        <dgm:presLayoutVars>
          <dgm:chPref val="3"/>
        </dgm:presLayoutVars>
      </dgm:prSet>
      <dgm:spPr/>
      <dgm:t>
        <a:bodyPr/>
        <a:lstStyle/>
        <a:p>
          <a:endParaRPr lang="zh-CN" altLang="en-US"/>
        </a:p>
      </dgm:t>
    </dgm:pt>
    <dgm:pt modelId="{7E9BC73D-6E0C-4C1B-88B2-F6BB5D0A61A7}" type="pres">
      <dgm:prSet presAssocID="{CCB108C2-033A-4856-8DFE-1C2AF47F4142}" presName="hierChild3" presStyleCnt="0"/>
      <dgm:spPr/>
    </dgm:pt>
    <dgm:pt modelId="{D5C0C243-28C4-455C-BE40-8451B74B283A}" type="pres">
      <dgm:prSet presAssocID="{B583C4DB-E250-4210-99EF-54A3B083BF66}" presName="Name17" presStyleLbl="parChTrans1D3" presStyleIdx="0" presStyleCnt="6"/>
      <dgm:spPr/>
      <dgm:t>
        <a:bodyPr/>
        <a:lstStyle/>
        <a:p>
          <a:endParaRPr lang="zh-CN" altLang="en-US"/>
        </a:p>
      </dgm:t>
    </dgm:pt>
    <dgm:pt modelId="{E49B3A92-9B35-49D3-97AE-712288780D4D}" type="pres">
      <dgm:prSet presAssocID="{E9BF53DD-C0CF-4BA4-8D53-258DD4160AA4}" presName="hierRoot3" presStyleCnt="0"/>
      <dgm:spPr/>
    </dgm:pt>
    <dgm:pt modelId="{DFA11E07-0108-4D00-B43D-91C0FD387673}" type="pres">
      <dgm:prSet presAssocID="{E9BF53DD-C0CF-4BA4-8D53-258DD4160AA4}" presName="composite3" presStyleCnt="0"/>
      <dgm:spPr/>
    </dgm:pt>
    <dgm:pt modelId="{1DF57B31-5BFF-412E-ABDF-0262EEDED848}" type="pres">
      <dgm:prSet presAssocID="{E9BF53DD-C0CF-4BA4-8D53-258DD4160AA4}" presName="background3" presStyleLbl="node3" presStyleIdx="0" presStyleCnt="6"/>
      <dgm:spPr/>
    </dgm:pt>
    <dgm:pt modelId="{D0F4DB71-C928-4F11-ACAE-DA1BBC44299E}" type="pres">
      <dgm:prSet presAssocID="{E9BF53DD-C0CF-4BA4-8D53-258DD4160AA4}" presName="text3" presStyleLbl="fgAcc3" presStyleIdx="0" presStyleCnt="6">
        <dgm:presLayoutVars>
          <dgm:chPref val="3"/>
        </dgm:presLayoutVars>
      </dgm:prSet>
      <dgm:spPr/>
      <dgm:t>
        <a:bodyPr/>
        <a:lstStyle/>
        <a:p>
          <a:endParaRPr lang="zh-CN" altLang="en-US"/>
        </a:p>
      </dgm:t>
    </dgm:pt>
    <dgm:pt modelId="{5D1FC2B7-FF44-4EC3-81C6-7B5CE91CFE84}" type="pres">
      <dgm:prSet presAssocID="{E9BF53DD-C0CF-4BA4-8D53-258DD4160AA4}" presName="hierChild4" presStyleCnt="0"/>
      <dgm:spPr/>
    </dgm:pt>
    <dgm:pt modelId="{ED4CE0D7-5627-49DF-8291-B3F5CF7D11BF}" type="pres">
      <dgm:prSet presAssocID="{54165D8F-BA90-43A1-AE5D-ADFBC0D00415}" presName="Name17" presStyleLbl="parChTrans1D3" presStyleIdx="1" presStyleCnt="6"/>
      <dgm:spPr/>
      <dgm:t>
        <a:bodyPr/>
        <a:lstStyle/>
        <a:p>
          <a:endParaRPr lang="zh-CN" altLang="en-US"/>
        </a:p>
      </dgm:t>
    </dgm:pt>
    <dgm:pt modelId="{4524135B-D050-471C-9B86-108BC6B37B4A}" type="pres">
      <dgm:prSet presAssocID="{6C2DC492-64E0-422C-8A83-CE015AF1A7C7}" presName="hierRoot3" presStyleCnt="0"/>
      <dgm:spPr/>
    </dgm:pt>
    <dgm:pt modelId="{B2E31BED-2773-4FB8-A8F7-6BB38BD2B05D}" type="pres">
      <dgm:prSet presAssocID="{6C2DC492-64E0-422C-8A83-CE015AF1A7C7}" presName="composite3" presStyleCnt="0"/>
      <dgm:spPr/>
    </dgm:pt>
    <dgm:pt modelId="{90220308-97E7-433B-976F-0B721B2F6015}" type="pres">
      <dgm:prSet presAssocID="{6C2DC492-64E0-422C-8A83-CE015AF1A7C7}" presName="background3" presStyleLbl="node3" presStyleIdx="1" presStyleCnt="6"/>
      <dgm:spPr/>
    </dgm:pt>
    <dgm:pt modelId="{F31DCB0D-937E-4729-A340-A8EBD35E1D5D}" type="pres">
      <dgm:prSet presAssocID="{6C2DC492-64E0-422C-8A83-CE015AF1A7C7}" presName="text3" presStyleLbl="fgAcc3" presStyleIdx="1" presStyleCnt="6">
        <dgm:presLayoutVars>
          <dgm:chPref val="3"/>
        </dgm:presLayoutVars>
      </dgm:prSet>
      <dgm:spPr/>
      <dgm:t>
        <a:bodyPr/>
        <a:lstStyle/>
        <a:p>
          <a:endParaRPr lang="zh-CN" altLang="en-US"/>
        </a:p>
      </dgm:t>
    </dgm:pt>
    <dgm:pt modelId="{422E5AFB-5B55-4FD0-AC3A-7347DB218ACF}" type="pres">
      <dgm:prSet presAssocID="{6C2DC492-64E0-422C-8A83-CE015AF1A7C7}" presName="hierChild4" presStyleCnt="0"/>
      <dgm:spPr/>
    </dgm:pt>
    <dgm:pt modelId="{D0A899CB-8AE0-4197-A2AF-7B8885E6DD7A}" type="pres">
      <dgm:prSet presAssocID="{A5DB07E9-B3F1-412A-959C-5DC5A39F7EDC}" presName="Name23" presStyleLbl="parChTrans1D4" presStyleIdx="0" presStyleCnt="3"/>
      <dgm:spPr/>
      <dgm:t>
        <a:bodyPr/>
        <a:lstStyle/>
        <a:p>
          <a:endParaRPr lang="zh-CN" altLang="en-US"/>
        </a:p>
      </dgm:t>
    </dgm:pt>
    <dgm:pt modelId="{E82396F7-3F04-4B26-B9E1-01D5AEA420B8}" type="pres">
      <dgm:prSet presAssocID="{CD9DB5E6-E3E6-48ED-A358-7E3979158E9E}" presName="hierRoot4" presStyleCnt="0"/>
      <dgm:spPr/>
    </dgm:pt>
    <dgm:pt modelId="{C049CF08-3E6C-4D12-933E-45F91544A866}" type="pres">
      <dgm:prSet presAssocID="{CD9DB5E6-E3E6-48ED-A358-7E3979158E9E}" presName="composite4" presStyleCnt="0"/>
      <dgm:spPr/>
    </dgm:pt>
    <dgm:pt modelId="{69D7490E-C5C5-401F-97E5-2269F8D63430}" type="pres">
      <dgm:prSet presAssocID="{CD9DB5E6-E3E6-48ED-A358-7E3979158E9E}" presName="background4" presStyleLbl="node4" presStyleIdx="0" presStyleCnt="3"/>
      <dgm:spPr/>
    </dgm:pt>
    <dgm:pt modelId="{4FA8A80F-EBD8-40E1-9974-5C9063D4556A}" type="pres">
      <dgm:prSet presAssocID="{CD9DB5E6-E3E6-48ED-A358-7E3979158E9E}" presName="text4" presStyleLbl="fgAcc4" presStyleIdx="0" presStyleCnt="3" custLinFactNeighborX="47839">
        <dgm:presLayoutVars>
          <dgm:chPref val="3"/>
        </dgm:presLayoutVars>
      </dgm:prSet>
      <dgm:spPr/>
      <dgm:t>
        <a:bodyPr/>
        <a:lstStyle/>
        <a:p>
          <a:endParaRPr lang="zh-CN" altLang="en-US"/>
        </a:p>
      </dgm:t>
    </dgm:pt>
    <dgm:pt modelId="{5BB83F5A-183C-461E-BC5A-FD7F5845EEA0}" type="pres">
      <dgm:prSet presAssocID="{CD9DB5E6-E3E6-48ED-A358-7E3979158E9E}" presName="hierChild5" presStyleCnt="0"/>
      <dgm:spPr/>
    </dgm:pt>
    <dgm:pt modelId="{59458462-4430-48DF-9BDD-3E8AA490821A}" type="pres">
      <dgm:prSet presAssocID="{0E2DFF86-8617-4477-9512-CECB3AAA0D10}" presName="Name23" presStyleLbl="parChTrans1D4" presStyleIdx="1" presStyleCnt="3"/>
      <dgm:spPr/>
      <dgm:t>
        <a:bodyPr/>
        <a:lstStyle/>
        <a:p>
          <a:endParaRPr lang="zh-CN" altLang="en-US"/>
        </a:p>
      </dgm:t>
    </dgm:pt>
    <dgm:pt modelId="{2928AED4-EFF7-49C2-BE73-CCEBB20D510B}" type="pres">
      <dgm:prSet presAssocID="{80877C5B-4B62-49A8-9E95-F2F595907AA2}" presName="hierRoot4" presStyleCnt="0"/>
      <dgm:spPr/>
    </dgm:pt>
    <dgm:pt modelId="{84392334-5243-401D-A837-0AF3B42E3AA8}" type="pres">
      <dgm:prSet presAssocID="{80877C5B-4B62-49A8-9E95-F2F595907AA2}" presName="composite4" presStyleCnt="0"/>
      <dgm:spPr/>
    </dgm:pt>
    <dgm:pt modelId="{87C14B3A-C234-4F43-A94E-47C45BF75228}" type="pres">
      <dgm:prSet presAssocID="{80877C5B-4B62-49A8-9E95-F2F595907AA2}" presName="background4" presStyleLbl="node4" presStyleIdx="1" presStyleCnt="3"/>
      <dgm:spPr/>
    </dgm:pt>
    <dgm:pt modelId="{D2DAC2D5-9C05-4093-ABB2-B6CDAE5D8BD5}" type="pres">
      <dgm:prSet presAssocID="{80877C5B-4B62-49A8-9E95-F2F595907AA2}" presName="text4" presStyleLbl="fgAcc4" presStyleIdx="1" presStyleCnt="3" custLinFactNeighborX="47839">
        <dgm:presLayoutVars>
          <dgm:chPref val="3"/>
        </dgm:presLayoutVars>
      </dgm:prSet>
      <dgm:spPr/>
      <dgm:t>
        <a:bodyPr/>
        <a:lstStyle/>
        <a:p>
          <a:endParaRPr lang="zh-CN" altLang="en-US"/>
        </a:p>
      </dgm:t>
    </dgm:pt>
    <dgm:pt modelId="{DCA223D9-6DAF-40DB-A1C8-D899EAB59A4E}" type="pres">
      <dgm:prSet presAssocID="{80877C5B-4B62-49A8-9E95-F2F595907AA2}" presName="hierChild5" presStyleCnt="0"/>
      <dgm:spPr/>
    </dgm:pt>
    <dgm:pt modelId="{9309A849-DF8E-453C-A07B-9A9E5EFC6D7C}" type="pres">
      <dgm:prSet presAssocID="{E69853D3-CFE6-4027-88E4-F1F97DD0543B}" presName="Name23" presStyleLbl="parChTrans1D4" presStyleIdx="2" presStyleCnt="3"/>
      <dgm:spPr/>
      <dgm:t>
        <a:bodyPr/>
        <a:lstStyle/>
        <a:p>
          <a:endParaRPr lang="zh-CN" altLang="en-US"/>
        </a:p>
      </dgm:t>
    </dgm:pt>
    <dgm:pt modelId="{0BB41B7B-9D38-468B-9A06-3CEC1F7DF55B}" type="pres">
      <dgm:prSet presAssocID="{74BB31B5-3315-4045-8B43-62B2AE3D8D0F}" presName="hierRoot4" presStyleCnt="0"/>
      <dgm:spPr/>
    </dgm:pt>
    <dgm:pt modelId="{96D420AD-BE60-4677-906E-429BF4E06F5E}" type="pres">
      <dgm:prSet presAssocID="{74BB31B5-3315-4045-8B43-62B2AE3D8D0F}" presName="composite4" presStyleCnt="0"/>
      <dgm:spPr/>
    </dgm:pt>
    <dgm:pt modelId="{B21E8B67-2F11-49F8-A5A4-7782D58B41CC}" type="pres">
      <dgm:prSet presAssocID="{74BB31B5-3315-4045-8B43-62B2AE3D8D0F}" presName="background4" presStyleLbl="node4" presStyleIdx="2" presStyleCnt="3"/>
      <dgm:spPr/>
    </dgm:pt>
    <dgm:pt modelId="{7611EA17-23C3-43DC-AA1A-2351D86E04CC}" type="pres">
      <dgm:prSet presAssocID="{74BB31B5-3315-4045-8B43-62B2AE3D8D0F}" presName="text4" presStyleLbl="fgAcc4" presStyleIdx="2" presStyleCnt="3" custLinFactNeighborX="47839">
        <dgm:presLayoutVars>
          <dgm:chPref val="3"/>
        </dgm:presLayoutVars>
      </dgm:prSet>
      <dgm:spPr/>
      <dgm:t>
        <a:bodyPr/>
        <a:lstStyle/>
        <a:p>
          <a:endParaRPr lang="zh-CN" altLang="en-US"/>
        </a:p>
      </dgm:t>
    </dgm:pt>
    <dgm:pt modelId="{67FBA041-1E9B-49CF-9D52-75A51AAB1E9A}" type="pres">
      <dgm:prSet presAssocID="{74BB31B5-3315-4045-8B43-62B2AE3D8D0F}" presName="hierChild5" presStyleCnt="0"/>
      <dgm:spPr/>
    </dgm:pt>
    <dgm:pt modelId="{342911F5-88A8-4F5A-A9A9-145145F872D4}" type="pres">
      <dgm:prSet presAssocID="{ECE9AA97-862C-4AD8-A6D6-46F8443CC27E}" presName="Name17" presStyleLbl="parChTrans1D3" presStyleIdx="2" presStyleCnt="6"/>
      <dgm:spPr/>
      <dgm:t>
        <a:bodyPr/>
        <a:lstStyle/>
        <a:p>
          <a:endParaRPr lang="zh-CN" altLang="en-US"/>
        </a:p>
      </dgm:t>
    </dgm:pt>
    <dgm:pt modelId="{8E63911A-C4BF-4CDE-A693-DF3D4990D2B7}" type="pres">
      <dgm:prSet presAssocID="{DC3E1FA0-11F1-420E-B941-9BEE7FBB7C93}" presName="hierRoot3" presStyleCnt="0"/>
      <dgm:spPr/>
    </dgm:pt>
    <dgm:pt modelId="{78668BB5-B313-4F20-AB03-41F92B31700B}" type="pres">
      <dgm:prSet presAssocID="{DC3E1FA0-11F1-420E-B941-9BEE7FBB7C93}" presName="composite3" presStyleCnt="0"/>
      <dgm:spPr/>
    </dgm:pt>
    <dgm:pt modelId="{0245CA76-CE67-49FC-97B8-EC8B7174A54F}" type="pres">
      <dgm:prSet presAssocID="{DC3E1FA0-11F1-420E-B941-9BEE7FBB7C93}" presName="background3" presStyleLbl="node3" presStyleIdx="2" presStyleCnt="6"/>
      <dgm:spPr/>
    </dgm:pt>
    <dgm:pt modelId="{95D69702-014C-40AF-8797-D5200048A1DF}" type="pres">
      <dgm:prSet presAssocID="{DC3E1FA0-11F1-420E-B941-9BEE7FBB7C93}" presName="text3" presStyleLbl="fgAcc3" presStyleIdx="2" presStyleCnt="6">
        <dgm:presLayoutVars>
          <dgm:chPref val="3"/>
        </dgm:presLayoutVars>
      </dgm:prSet>
      <dgm:spPr/>
      <dgm:t>
        <a:bodyPr/>
        <a:lstStyle/>
        <a:p>
          <a:endParaRPr lang="zh-CN" altLang="en-US"/>
        </a:p>
      </dgm:t>
    </dgm:pt>
    <dgm:pt modelId="{135E21F4-0F9C-4735-8460-16B1E69A6D12}" type="pres">
      <dgm:prSet presAssocID="{DC3E1FA0-11F1-420E-B941-9BEE7FBB7C93}" presName="hierChild4" presStyleCnt="0"/>
      <dgm:spPr/>
    </dgm:pt>
    <dgm:pt modelId="{6B5A6270-F724-4DF6-98BE-29627F8183C4}" type="pres">
      <dgm:prSet presAssocID="{7D5813D0-5D01-4273-A91B-CBA407906B8B}" presName="Name10" presStyleLbl="parChTrans1D2" presStyleIdx="1" presStyleCnt="2"/>
      <dgm:spPr/>
      <dgm:t>
        <a:bodyPr/>
        <a:lstStyle/>
        <a:p>
          <a:endParaRPr lang="zh-CN" altLang="en-US"/>
        </a:p>
      </dgm:t>
    </dgm:pt>
    <dgm:pt modelId="{CE556362-4E94-4FA7-AF63-555F29BF7C17}" type="pres">
      <dgm:prSet presAssocID="{672F694C-5376-42AE-AF86-35E7AD936C80}" presName="hierRoot2" presStyleCnt="0"/>
      <dgm:spPr/>
    </dgm:pt>
    <dgm:pt modelId="{3AD4395E-C79D-4493-901A-8412A6AFBEB7}" type="pres">
      <dgm:prSet presAssocID="{672F694C-5376-42AE-AF86-35E7AD936C80}" presName="composite2" presStyleCnt="0"/>
      <dgm:spPr/>
    </dgm:pt>
    <dgm:pt modelId="{AB397CDD-5D3D-4377-A827-FC5FF3F11220}" type="pres">
      <dgm:prSet presAssocID="{672F694C-5376-42AE-AF86-35E7AD936C80}" presName="background2" presStyleLbl="node2" presStyleIdx="1" presStyleCnt="2"/>
      <dgm:spPr/>
    </dgm:pt>
    <dgm:pt modelId="{CF9CF0E8-D8A3-4B07-998E-BD241E4D21DE}" type="pres">
      <dgm:prSet presAssocID="{672F694C-5376-42AE-AF86-35E7AD936C80}" presName="text2" presStyleLbl="fgAcc2" presStyleIdx="1" presStyleCnt="2">
        <dgm:presLayoutVars>
          <dgm:chPref val="3"/>
        </dgm:presLayoutVars>
      </dgm:prSet>
      <dgm:spPr/>
      <dgm:t>
        <a:bodyPr/>
        <a:lstStyle/>
        <a:p>
          <a:endParaRPr lang="zh-CN" altLang="en-US"/>
        </a:p>
      </dgm:t>
    </dgm:pt>
    <dgm:pt modelId="{AD0B786E-5DFF-428B-9200-8284BDEE755C}" type="pres">
      <dgm:prSet presAssocID="{672F694C-5376-42AE-AF86-35E7AD936C80}" presName="hierChild3" presStyleCnt="0"/>
      <dgm:spPr/>
    </dgm:pt>
    <dgm:pt modelId="{CD79F260-F775-4341-B6AF-62A3FAAD6D5D}" type="pres">
      <dgm:prSet presAssocID="{04E174B2-4A32-41ED-BD3E-1E46DF34D7DD}" presName="Name17" presStyleLbl="parChTrans1D3" presStyleIdx="3" presStyleCnt="6"/>
      <dgm:spPr/>
      <dgm:t>
        <a:bodyPr/>
        <a:lstStyle/>
        <a:p>
          <a:endParaRPr lang="zh-CN" altLang="en-US"/>
        </a:p>
      </dgm:t>
    </dgm:pt>
    <dgm:pt modelId="{3799815E-0530-4C26-8008-C1B1A7320A96}" type="pres">
      <dgm:prSet presAssocID="{76743CEA-9098-4E6C-99B3-C978530D6F4C}" presName="hierRoot3" presStyleCnt="0"/>
      <dgm:spPr/>
    </dgm:pt>
    <dgm:pt modelId="{6C11DB52-0064-409A-AC60-26C700064980}" type="pres">
      <dgm:prSet presAssocID="{76743CEA-9098-4E6C-99B3-C978530D6F4C}" presName="composite3" presStyleCnt="0"/>
      <dgm:spPr/>
    </dgm:pt>
    <dgm:pt modelId="{762BED83-6312-41F6-AC6E-39550A3F8FDE}" type="pres">
      <dgm:prSet presAssocID="{76743CEA-9098-4E6C-99B3-C978530D6F4C}" presName="background3" presStyleLbl="node3" presStyleIdx="3" presStyleCnt="6"/>
      <dgm:spPr/>
    </dgm:pt>
    <dgm:pt modelId="{DB46875C-226C-4449-BB36-8C4B149C6FA7}" type="pres">
      <dgm:prSet presAssocID="{76743CEA-9098-4E6C-99B3-C978530D6F4C}" presName="text3" presStyleLbl="fgAcc3" presStyleIdx="3" presStyleCnt="6">
        <dgm:presLayoutVars>
          <dgm:chPref val="3"/>
        </dgm:presLayoutVars>
      </dgm:prSet>
      <dgm:spPr/>
      <dgm:t>
        <a:bodyPr/>
        <a:lstStyle/>
        <a:p>
          <a:endParaRPr lang="zh-CN" altLang="en-US"/>
        </a:p>
      </dgm:t>
    </dgm:pt>
    <dgm:pt modelId="{18A9EBD9-E5BD-4C65-AC9C-F1DE53BF5362}" type="pres">
      <dgm:prSet presAssocID="{76743CEA-9098-4E6C-99B3-C978530D6F4C}" presName="hierChild4" presStyleCnt="0"/>
      <dgm:spPr/>
    </dgm:pt>
    <dgm:pt modelId="{3BD0C187-A800-4715-933A-82B2E0FB5E71}" type="pres">
      <dgm:prSet presAssocID="{174B20D2-D01E-40B9-865E-6C07019CD985}" presName="Name17" presStyleLbl="parChTrans1D3" presStyleIdx="4" presStyleCnt="6"/>
      <dgm:spPr/>
      <dgm:t>
        <a:bodyPr/>
        <a:lstStyle/>
        <a:p>
          <a:endParaRPr lang="zh-CN" altLang="en-US"/>
        </a:p>
      </dgm:t>
    </dgm:pt>
    <dgm:pt modelId="{218CB98F-DBAA-4AC0-8AE5-99684A62B32F}" type="pres">
      <dgm:prSet presAssocID="{243AAED7-A21C-4EBF-BC17-84E47036EF15}" presName="hierRoot3" presStyleCnt="0"/>
      <dgm:spPr/>
    </dgm:pt>
    <dgm:pt modelId="{E077BD3A-3994-4E0A-B511-F8A0352D4487}" type="pres">
      <dgm:prSet presAssocID="{243AAED7-A21C-4EBF-BC17-84E47036EF15}" presName="composite3" presStyleCnt="0"/>
      <dgm:spPr/>
    </dgm:pt>
    <dgm:pt modelId="{96C94EB3-EC44-4698-BCBD-84909E5AE605}" type="pres">
      <dgm:prSet presAssocID="{243AAED7-A21C-4EBF-BC17-84E47036EF15}" presName="background3" presStyleLbl="node3" presStyleIdx="4" presStyleCnt="6"/>
      <dgm:spPr/>
    </dgm:pt>
    <dgm:pt modelId="{0B39633C-B542-4568-860F-D7B5068F95F0}" type="pres">
      <dgm:prSet presAssocID="{243AAED7-A21C-4EBF-BC17-84E47036EF15}" presName="text3" presStyleLbl="fgAcc3" presStyleIdx="4" presStyleCnt="6">
        <dgm:presLayoutVars>
          <dgm:chPref val="3"/>
        </dgm:presLayoutVars>
      </dgm:prSet>
      <dgm:spPr/>
      <dgm:t>
        <a:bodyPr/>
        <a:lstStyle/>
        <a:p>
          <a:endParaRPr lang="zh-CN" altLang="en-US"/>
        </a:p>
      </dgm:t>
    </dgm:pt>
    <dgm:pt modelId="{99E2EC0D-D8A5-4728-9898-80928AE8ECDF}" type="pres">
      <dgm:prSet presAssocID="{243AAED7-A21C-4EBF-BC17-84E47036EF15}" presName="hierChild4" presStyleCnt="0"/>
      <dgm:spPr/>
    </dgm:pt>
    <dgm:pt modelId="{A5739EAC-DB69-44EB-A2C5-F4630D15EB7B}" type="pres">
      <dgm:prSet presAssocID="{6B575C9E-FAD6-4524-AA94-BA3CA5893D3A}" presName="Name17" presStyleLbl="parChTrans1D3" presStyleIdx="5" presStyleCnt="6"/>
      <dgm:spPr/>
      <dgm:t>
        <a:bodyPr/>
        <a:lstStyle/>
        <a:p>
          <a:endParaRPr lang="zh-CN" altLang="en-US"/>
        </a:p>
      </dgm:t>
    </dgm:pt>
    <dgm:pt modelId="{A75E759B-94EC-45FE-8C9D-7CCA535C1603}" type="pres">
      <dgm:prSet presAssocID="{91F02A49-B246-45C9-AC55-4C26444A8396}" presName="hierRoot3" presStyleCnt="0"/>
      <dgm:spPr/>
    </dgm:pt>
    <dgm:pt modelId="{CC34DF52-5458-465B-B6D8-2122F82883FE}" type="pres">
      <dgm:prSet presAssocID="{91F02A49-B246-45C9-AC55-4C26444A8396}" presName="composite3" presStyleCnt="0"/>
      <dgm:spPr/>
    </dgm:pt>
    <dgm:pt modelId="{DB6ECC4D-2539-45DE-8207-50B1B30A52ED}" type="pres">
      <dgm:prSet presAssocID="{91F02A49-B246-45C9-AC55-4C26444A8396}" presName="background3" presStyleLbl="node3" presStyleIdx="5" presStyleCnt="6"/>
      <dgm:spPr/>
    </dgm:pt>
    <dgm:pt modelId="{6F337ED7-A9A2-4674-9B24-1B69DB4475B7}" type="pres">
      <dgm:prSet presAssocID="{91F02A49-B246-45C9-AC55-4C26444A8396}" presName="text3" presStyleLbl="fgAcc3" presStyleIdx="5" presStyleCnt="6">
        <dgm:presLayoutVars>
          <dgm:chPref val="3"/>
        </dgm:presLayoutVars>
      </dgm:prSet>
      <dgm:spPr/>
      <dgm:t>
        <a:bodyPr/>
        <a:lstStyle/>
        <a:p>
          <a:endParaRPr lang="zh-CN" altLang="en-US"/>
        </a:p>
      </dgm:t>
    </dgm:pt>
    <dgm:pt modelId="{42E57B25-A885-4308-A173-8C1E74C397BC}" type="pres">
      <dgm:prSet presAssocID="{91F02A49-B246-45C9-AC55-4C26444A8396}" presName="hierChild4" presStyleCnt="0"/>
      <dgm:spPr/>
    </dgm:pt>
  </dgm:ptLst>
  <dgm:cxnLst>
    <dgm:cxn modelId="{B67F7EF3-A5E4-43EE-B982-370A5EC79921}" type="presOf" srcId="{B583C4DB-E250-4210-99EF-54A3B083BF66}" destId="{D5C0C243-28C4-455C-BE40-8451B74B283A}" srcOrd="0" destOrd="0" presId="urn:microsoft.com/office/officeart/2005/8/layout/hierarchy1"/>
    <dgm:cxn modelId="{14A292E9-1BF6-485D-9818-F1BAEACB677D}" type="presOf" srcId="{80877C5B-4B62-49A8-9E95-F2F595907AA2}" destId="{D2DAC2D5-9C05-4093-ABB2-B6CDAE5D8BD5}" srcOrd="0" destOrd="0" presId="urn:microsoft.com/office/officeart/2005/8/layout/hierarchy1"/>
    <dgm:cxn modelId="{C0B6245A-E1E6-4C69-A9E4-2381DE4C944C}" type="presOf" srcId="{672F694C-5376-42AE-AF86-35E7AD936C80}" destId="{CF9CF0E8-D8A3-4B07-998E-BD241E4D21DE}" srcOrd="0" destOrd="0" presId="urn:microsoft.com/office/officeart/2005/8/layout/hierarchy1"/>
    <dgm:cxn modelId="{C205100E-4819-4550-A22B-613EFE62D815}" type="presOf" srcId="{E69853D3-CFE6-4027-88E4-F1F97DD0543B}" destId="{9309A849-DF8E-453C-A07B-9A9E5EFC6D7C}" srcOrd="0" destOrd="0" presId="urn:microsoft.com/office/officeart/2005/8/layout/hierarchy1"/>
    <dgm:cxn modelId="{083DD5A1-E7E0-4AA7-A2F5-B5ED1F44FF1C}" srcId="{6C2DC492-64E0-422C-8A83-CE015AF1A7C7}" destId="{CD9DB5E6-E3E6-48ED-A358-7E3979158E9E}" srcOrd="0" destOrd="0" parTransId="{A5DB07E9-B3F1-412A-959C-5DC5A39F7EDC}" sibTransId="{737704E2-BD67-446A-AC97-66377D565C71}"/>
    <dgm:cxn modelId="{E9920F74-5D70-4974-BB49-910DC1F5D381}" type="presOf" srcId="{74BB31B5-3315-4045-8B43-62B2AE3D8D0F}" destId="{7611EA17-23C3-43DC-AA1A-2351D86E04CC}" srcOrd="0" destOrd="0" presId="urn:microsoft.com/office/officeart/2005/8/layout/hierarchy1"/>
    <dgm:cxn modelId="{AFD3911C-17C6-4F45-BFAD-4CC3A1EF5050}" type="presOf" srcId="{3FB007CD-6EE0-4826-B041-FD8DBB1781BA}" destId="{A47D15CE-BFDC-4A5E-A371-3E9FC867878D}" srcOrd="0" destOrd="0" presId="urn:microsoft.com/office/officeart/2005/8/layout/hierarchy1"/>
    <dgm:cxn modelId="{69E26B75-E504-4BF7-AF6E-4B586D7F52E2}" srcId="{CCB108C2-033A-4856-8DFE-1C2AF47F4142}" destId="{6C2DC492-64E0-422C-8A83-CE015AF1A7C7}" srcOrd="1" destOrd="0" parTransId="{54165D8F-BA90-43A1-AE5D-ADFBC0D00415}" sibTransId="{D60156AC-70DA-4348-A5B7-4370BE09E82E}"/>
    <dgm:cxn modelId="{BFF2A55F-2F36-4CDF-AABE-379EA963786B}" type="presOf" srcId="{54165D8F-BA90-43A1-AE5D-ADFBC0D00415}" destId="{ED4CE0D7-5627-49DF-8291-B3F5CF7D11BF}" srcOrd="0" destOrd="0" presId="urn:microsoft.com/office/officeart/2005/8/layout/hierarchy1"/>
    <dgm:cxn modelId="{B5EFFF00-4D0C-4D92-9E75-BEAD18E1B174}" type="presOf" srcId="{6B575C9E-FAD6-4524-AA94-BA3CA5893D3A}" destId="{A5739EAC-DB69-44EB-A2C5-F4630D15EB7B}" srcOrd="0" destOrd="0" presId="urn:microsoft.com/office/officeart/2005/8/layout/hierarchy1"/>
    <dgm:cxn modelId="{18D647F9-8977-4F2A-A5CF-A165E100940C}" srcId="{672F694C-5376-42AE-AF86-35E7AD936C80}" destId="{76743CEA-9098-4E6C-99B3-C978530D6F4C}" srcOrd="0" destOrd="0" parTransId="{04E174B2-4A32-41ED-BD3E-1E46DF34D7DD}" sibTransId="{4C2DFECE-26CB-43EF-BEF3-6F4349E3548C}"/>
    <dgm:cxn modelId="{2FCD5CBA-9612-41A1-8D93-A89CB77A25E1}" srcId="{3FB007CD-6EE0-4826-B041-FD8DBB1781BA}" destId="{CCB108C2-033A-4856-8DFE-1C2AF47F4142}" srcOrd="0" destOrd="0" parTransId="{3687C63E-2F7D-40DC-949D-B0A4429CA981}" sibTransId="{27D079D2-A3C9-4234-B409-DE02AC4F656E}"/>
    <dgm:cxn modelId="{FCA183F2-C329-46C1-B489-295812B08C34}" type="presOf" srcId="{04E174B2-4A32-41ED-BD3E-1E46DF34D7DD}" destId="{CD79F260-F775-4341-B6AF-62A3FAAD6D5D}" srcOrd="0" destOrd="0" presId="urn:microsoft.com/office/officeart/2005/8/layout/hierarchy1"/>
    <dgm:cxn modelId="{CF862296-3771-4531-B376-6CB42A75EBE4}" type="presOf" srcId="{CD9DB5E6-E3E6-48ED-A358-7E3979158E9E}" destId="{4FA8A80F-EBD8-40E1-9974-5C9063D4556A}" srcOrd="0" destOrd="0" presId="urn:microsoft.com/office/officeart/2005/8/layout/hierarchy1"/>
    <dgm:cxn modelId="{160833AB-B381-48AF-BFD1-7F80539EEDC2}" srcId="{672F694C-5376-42AE-AF86-35E7AD936C80}" destId="{91F02A49-B246-45C9-AC55-4C26444A8396}" srcOrd="2" destOrd="0" parTransId="{6B575C9E-FAD6-4524-AA94-BA3CA5893D3A}" sibTransId="{0E909EDB-FFB4-4C25-883C-F184D0F77491}"/>
    <dgm:cxn modelId="{C03DD666-EC91-4A88-AE70-AC50E96E7A40}" srcId="{CCB108C2-033A-4856-8DFE-1C2AF47F4142}" destId="{E9BF53DD-C0CF-4BA4-8D53-258DD4160AA4}" srcOrd="0" destOrd="0" parTransId="{B583C4DB-E250-4210-99EF-54A3B083BF66}" sibTransId="{BBAD1D19-60A6-415E-9F04-E905069AA050}"/>
    <dgm:cxn modelId="{CEB04BCA-DC85-4E72-9323-B654A55AE23F}" type="presOf" srcId="{ECE9AA97-862C-4AD8-A6D6-46F8443CC27E}" destId="{342911F5-88A8-4F5A-A9A9-145145F872D4}" srcOrd="0" destOrd="0" presId="urn:microsoft.com/office/officeart/2005/8/layout/hierarchy1"/>
    <dgm:cxn modelId="{EDA0DC65-6DF0-47EC-BEB8-08A1F690A996}" type="presOf" srcId="{E9BF53DD-C0CF-4BA4-8D53-258DD4160AA4}" destId="{D0F4DB71-C928-4F11-ACAE-DA1BBC44299E}" srcOrd="0" destOrd="0" presId="urn:microsoft.com/office/officeart/2005/8/layout/hierarchy1"/>
    <dgm:cxn modelId="{1C8483F3-526D-4251-9BC3-957C56725F21}" type="presOf" srcId="{A2342609-8788-4025-8A86-3B2ECE332173}" destId="{D32D362B-FACE-4489-BC98-6A06687EBC6F}" srcOrd="0" destOrd="0" presId="urn:microsoft.com/office/officeart/2005/8/layout/hierarchy1"/>
    <dgm:cxn modelId="{627521F3-66BA-42B7-9E55-9715DAC85BC3}" type="presOf" srcId="{0E2DFF86-8617-4477-9512-CECB3AAA0D10}" destId="{59458462-4430-48DF-9BDD-3E8AA490821A}" srcOrd="0" destOrd="0" presId="urn:microsoft.com/office/officeart/2005/8/layout/hierarchy1"/>
    <dgm:cxn modelId="{39DC242A-9952-476D-9C53-6D6294A4116A}" srcId="{CCB108C2-033A-4856-8DFE-1C2AF47F4142}" destId="{DC3E1FA0-11F1-420E-B941-9BEE7FBB7C93}" srcOrd="2" destOrd="0" parTransId="{ECE9AA97-862C-4AD8-A6D6-46F8443CC27E}" sibTransId="{E2FCAA2D-CDB4-4695-B67E-C5178C156A91}"/>
    <dgm:cxn modelId="{85CA8A88-7CF6-414D-AE76-B827BC54E078}" type="presOf" srcId="{A5DB07E9-B3F1-412A-959C-5DC5A39F7EDC}" destId="{D0A899CB-8AE0-4197-A2AF-7B8885E6DD7A}" srcOrd="0" destOrd="0" presId="urn:microsoft.com/office/officeart/2005/8/layout/hierarchy1"/>
    <dgm:cxn modelId="{0D0E2A10-4115-4DAB-AD2B-8AEB7FD24A53}" srcId="{3FB007CD-6EE0-4826-B041-FD8DBB1781BA}" destId="{672F694C-5376-42AE-AF86-35E7AD936C80}" srcOrd="1" destOrd="0" parTransId="{7D5813D0-5D01-4273-A91B-CBA407906B8B}" sibTransId="{5B91C3C3-3B27-4174-9A76-8C48821A8F43}"/>
    <dgm:cxn modelId="{CAEDFB0E-773C-4E2A-93F4-DC85A864F522}" srcId="{6C2DC492-64E0-422C-8A83-CE015AF1A7C7}" destId="{80877C5B-4B62-49A8-9E95-F2F595907AA2}" srcOrd="1" destOrd="0" parTransId="{0E2DFF86-8617-4477-9512-CECB3AAA0D10}" sibTransId="{EDDC8787-CB86-4B78-AC7E-A53FDEE1DB6B}"/>
    <dgm:cxn modelId="{C9653CAD-9E14-4EA7-9BBA-03780FAEE26E}" type="presOf" srcId="{7D5813D0-5D01-4273-A91B-CBA407906B8B}" destId="{6B5A6270-F724-4DF6-98BE-29627F8183C4}" srcOrd="0" destOrd="0" presId="urn:microsoft.com/office/officeart/2005/8/layout/hierarchy1"/>
    <dgm:cxn modelId="{D31B515F-F344-430A-B3A6-986F52E5B439}" type="presOf" srcId="{3687C63E-2F7D-40DC-949D-B0A4429CA981}" destId="{70A645DB-9411-4A22-911D-3FDF0C436CFC}" srcOrd="0" destOrd="0" presId="urn:microsoft.com/office/officeart/2005/8/layout/hierarchy1"/>
    <dgm:cxn modelId="{241559E7-E3B8-44C8-BF54-60002081CB48}" type="presOf" srcId="{6C2DC492-64E0-422C-8A83-CE015AF1A7C7}" destId="{F31DCB0D-937E-4729-A340-A8EBD35E1D5D}" srcOrd="0" destOrd="0" presId="urn:microsoft.com/office/officeart/2005/8/layout/hierarchy1"/>
    <dgm:cxn modelId="{3133AA75-C57D-401B-AA12-94EA062620CF}" type="presOf" srcId="{91F02A49-B246-45C9-AC55-4C26444A8396}" destId="{6F337ED7-A9A2-4674-9B24-1B69DB4475B7}" srcOrd="0" destOrd="0" presId="urn:microsoft.com/office/officeart/2005/8/layout/hierarchy1"/>
    <dgm:cxn modelId="{FDEA4A41-1D80-42AA-813D-3498BF0E74E2}" type="presOf" srcId="{76743CEA-9098-4E6C-99B3-C978530D6F4C}" destId="{DB46875C-226C-4449-BB36-8C4B149C6FA7}" srcOrd="0" destOrd="0" presId="urn:microsoft.com/office/officeart/2005/8/layout/hierarchy1"/>
    <dgm:cxn modelId="{80A75EBE-B70E-4056-B11E-BECC0C474777}" type="presOf" srcId="{174B20D2-D01E-40B9-865E-6C07019CD985}" destId="{3BD0C187-A800-4715-933A-82B2E0FB5E71}" srcOrd="0" destOrd="0" presId="urn:microsoft.com/office/officeart/2005/8/layout/hierarchy1"/>
    <dgm:cxn modelId="{50DB3747-69B5-465E-AAFC-0DA9BA052EE9}" srcId="{A2342609-8788-4025-8A86-3B2ECE332173}" destId="{3FB007CD-6EE0-4826-B041-FD8DBB1781BA}" srcOrd="0" destOrd="0" parTransId="{CA5795FA-11F5-4519-A886-7EA435F2613D}" sibTransId="{C1A7D5A7-4C6B-4F19-B97F-F467A33F5EDF}"/>
    <dgm:cxn modelId="{7A0C6A35-5F9C-4BB8-9DC8-AD50918AD2ED}" type="presOf" srcId="{DC3E1FA0-11F1-420E-B941-9BEE7FBB7C93}" destId="{95D69702-014C-40AF-8797-D5200048A1DF}" srcOrd="0" destOrd="0" presId="urn:microsoft.com/office/officeart/2005/8/layout/hierarchy1"/>
    <dgm:cxn modelId="{4F82A977-2890-4E67-B80D-1D7E024B0634}" srcId="{672F694C-5376-42AE-AF86-35E7AD936C80}" destId="{243AAED7-A21C-4EBF-BC17-84E47036EF15}" srcOrd="1" destOrd="0" parTransId="{174B20D2-D01E-40B9-865E-6C07019CD985}" sibTransId="{A6E32A6E-FCDB-4E49-B0E1-5279717A7D20}"/>
    <dgm:cxn modelId="{D3ADA2E6-2508-4279-9470-1757228167CF}" type="presOf" srcId="{243AAED7-A21C-4EBF-BC17-84E47036EF15}" destId="{0B39633C-B542-4568-860F-D7B5068F95F0}" srcOrd="0" destOrd="0" presId="urn:microsoft.com/office/officeart/2005/8/layout/hierarchy1"/>
    <dgm:cxn modelId="{8F1FA168-EA23-4840-A505-6302A8C2AEAB}" type="presOf" srcId="{CCB108C2-033A-4856-8DFE-1C2AF47F4142}" destId="{15016370-37D1-45D6-83B7-479AC81AF5D6}" srcOrd="0" destOrd="0" presId="urn:microsoft.com/office/officeart/2005/8/layout/hierarchy1"/>
    <dgm:cxn modelId="{6286AB9A-3FAB-4AC9-AF07-3697F9522493}" srcId="{6C2DC492-64E0-422C-8A83-CE015AF1A7C7}" destId="{74BB31B5-3315-4045-8B43-62B2AE3D8D0F}" srcOrd="2" destOrd="0" parTransId="{E69853D3-CFE6-4027-88E4-F1F97DD0543B}" sibTransId="{06D38642-B9C9-4122-87D8-26538B32B7B5}"/>
    <dgm:cxn modelId="{15A2AEB9-24BD-4A32-AC1F-D59394A84D39}" type="presParOf" srcId="{D32D362B-FACE-4489-BC98-6A06687EBC6F}" destId="{CDD734D3-E7AB-44D9-A6E7-8697BBA60B7C}" srcOrd="0" destOrd="0" presId="urn:microsoft.com/office/officeart/2005/8/layout/hierarchy1"/>
    <dgm:cxn modelId="{56CD26D8-EC1F-4631-8E88-E18E964F0BA8}" type="presParOf" srcId="{CDD734D3-E7AB-44D9-A6E7-8697BBA60B7C}" destId="{6B10C90A-FED7-4C76-8CD1-4534C7640747}" srcOrd="0" destOrd="0" presId="urn:microsoft.com/office/officeart/2005/8/layout/hierarchy1"/>
    <dgm:cxn modelId="{1E59DAF5-679D-4B6A-8B5F-517FC25E557F}" type="presParOf" srcId="{6B10C90A-FED7-4C76-8CD1-4534C7640747}" destId="{6209BE09-2E7C-4909-ACCE-CA154DE14468}" srcOrd="0" destOrd="0" presId="urn:microsoft.com/office/officeart/2005/8/layout/hierarchy1"/>
    <dgm:cxn modelId="{B819D164-7EB4-4AF2-B7C6-978856F34AE4}" type="presParOf" srcId="{6B10C90A-FED7-4C76-8CD1-4534C7640747}" destId="{A47D15CE-BFDC-4A5E-A371-3E9FC867878D}" srcOrd="1" destOrd="0" presId="urn:microsoft.com/office/officeart/2005/8/layout/hierarchy1"/>
    <dgm:cxn modelId="{C629B704-3205-4991-9B38-A5089D6EAD49}" type="presParOf" srcId="{CDD734D3-E7AB-44D9-A6E7-8697BBA60B7C}" destId="{B5C854C8-E4A7-4B6C-8426-3E529CA13BDF}" srcOrd="1" destOrd="0" presId="urn:microsoft.com/office/officeart/2005/8/layout/hierarchy1"/>
    <dgm:cxn modelId="{1BD274F2-086D-4620-88EC-56770570C6F8}" type="presParOf" srcId="{B5C854C8-E4A7-4B6C-8426-3E529CA13BDF}" destId="{70A645DB-9411-4A22-911D-3FDF0C436CFC}" srcOrd="0" destOrd="0" presId="urn:microsoft.com/office/officeart/2005/8/layout/hierarchy1"/>
    <dgm:cxn modelId="{034DD614-3A7F-4A6B-8F1E-8E4E75A18946}" type="presParOf" srcId="{B5C854C8-E4A7-4B6C-8426-3E529CA13BDF}" destId="{3B714D79-B11B-49E4-8966-17331DD0FD46}" srcOrd="1" destOrd="0" presId="urn:microsoft.com/office/officeart/2005/8/layout/hierarchy1"/>
    <dgm:cxn modelId="{CBCD6864-EB9B-4594-8712-BD5F7E5C0795}" type="presParOf" srcId="{3B714D79-B11B-49E4-8966-17331DD0FD46}" destId="{774FCF62-438F-43FC-B40D-C60120A54257}" srcOrd="0" destOrd="0" presId="urn:microsoft.com/office/officeart/2005/8/layout/hierarchy1"/>
    <dgm:cxn modelId="{63E84434-3105-494F-B339-76A319D11FA3}" type="presParOf" srcId="{774FCF62-438F-43FC-B40D-C60120A54257}" destId="{8A158565-2C7F-462D-91E4-7D61342D1789}" srcOrd="0" destOrd="0" presId="urn:microsoft.com/office/officeart/2005/8/layout/hierarchy1"/>
    <dgm:cxn modelId="{53AD8955-C855-4933-A0A8-F4FDE11345EA}" type="presParOf" srcId="{774FCF62-438F-43FC-B40D-C60120A54257}" destId="{15016370-37D1-45D6-83B7-479AC81AF5D6}" srcOrd="1" destOrd="0" presId="urn:microsoft.com/office/officeart/2005/8/layout/hierarchy1"/>
    <dgm:cxn modelId="{F59D97E5-2784-4F53-8EC9-104990C41BAE}" type="presParOf" srcId="{3B714D79-B11B-49E4-8966-17331DD0FD46}" destId="{7E9BC73D-6E0C-4C1B-88B2-F6BB5D0A61A7}" srcOrd="1" destOrd="0" presId="urn:microsoft.com/office/officeart/2005/8/layout/hierarchy1"/>
    <dgm:cxn modelId="{97BB29E2-DEB1-4774-81AF-77BBA91E6199}" type="presParOf" srcId="{7E9BC73D-6E0C-4C1B-88B2-F6BB5D0A61A7}" destId="{D5C0C243-28C4-455C-BE40-8451B74B283A}" srcOrd="0" destOrd="0" presId="urn:microsoft.com/office/officeart/2005/8/layout/hierarchy1"/>
    <dgm:cxn modelId="{5D678455-13B4-4458-92D0-7E5EACCB4A1C}" type="presParOf" srcId="{7E9BC73D-6E0C-4C1B-88B2-F6BB5D0A61A7}" destId="{E49B3A92-9B35-49D3-97AE-712288780D4D}" srcOrd="1" destOrd="0" presId="urn:microsoft.com/office/officeart/2005/8/layout/hierarchy1"/>
    <dgm:cxn modelId="{F12E88F8-9E53-4AF0-8236-4206CFBBBE2D}" type="presParOf" srcId="{E49B3A92-9B35-49D3-97AE-712288780D4D}" destId="{DFA11E07-0108-4D00-B43D-91C0FD387673}" srcOrd="0" destOrd="0" presId="urn:microsoft.com/office/officeart/2005/8/layout/hierarchy1"/>
    <dgm:cxn modelId="{835D1045-26EB-4A65-B993-913D3A6CBB64}" type="presParOf" srcId="{DFA11E07-0108-4D00-B43D-91C0FD387673}" destId="{1DF57B31-5BFF-412E-ABDF-0262EEDED848}" srcOrd="0" destOrd="0" presId="urn:microsoft.com/office/officeart/2005/8/layout/hierarchy1"/>
    <dgm:cxn modelId="{72491229-B041-45D9-A609-7CEFDA12E2E8}" type="presParOf" srcId="{DFA11E07-0108-4D00-B43D-91C0FD387673}" destId="{D0F4DB71-C928-4F11-ACAE-DA1BBC44299E}" srcOrd="1" destOrd="0" presId="urn:microsoft.com/office/officeart/2005/8/layout/hierarchy1"/>
    <dgm:cxn modelId="{5D4F6DBD-C34F-4A12-B5DA-2CF1831AD6FB}" type="presParOf" srcId="{E49B3A92-9B35-49D3-97AE-712288780D4D}" destId="{5D1FC2B7-FF44-4EC3-81C6-7B5CE91CFE84}" srcOrd="1" destOrd="0" presId="urn:microsoft.com/office/officeart/2005/8/layout/hierarchy1"/>
    <dgm:cxn modelId="{DAED164D-16B5-4D50-AA3B-89482FA03575}" type="presParOf" srcId="{7E9BC73D-6E0C-4C1B-88B2-F6BB5D0A61A7}" destId="{ED4CE0D7-5627-49DF-8291-B3F5CF7D11BF}" srcOrd="2" destOrd="0" presId="urn:microsoft.com/office/officeart/2005/8/layout/hierarchy1"/>
    <dgm:cxn modelId="{4E201662-7B84-4B9E-B302-906FB842C115}" type="presParOf" srcId="{7E9BC73D-6E0C-4C1B-88B2-F6BB5D0A61A7}" destId="{4524135B-D050-471C-9B86-108BC6B37B4A}" srcOrd="3" destOrd="0" presId="urn:microsoft.com/office/officeart/2005/8/layout/hierarchy1"/>
    <dgm:cxn modelId="{CE6A0FB9-2FA5-4713-954F-7C9E641FEB5E}" type="presParOf" srcId="{4524135B-D050-471C-9B86-108BC6B37B4A}" destId="{B2E31BED-2773-4FB8-A8F7-6BB38BD2B05D}" srcOrd="0" destOrd="0" presId="urn:microsoft.com/office/officeart/2005/8/layout/hierarchy1"/>
    <dgm:cxn modelId="{A536775F-CAF5-44CF-A2CB-A3E23B6C7C5D}" type="presParOf" srcId="{B2E31BED-2773-4FB8-A8F7-6BB38BD2B05D}" destId="{90220308-97E7-433B-976F-0B721B2F6015}" srcOrd="0" destOrd="0" presId="urn:microsoft.com/office/officeart/2005/8/layout/hierarchy1"/>
    <dgm:cxn modelId="{CCEF4CB8-CCCB-4271-8DF3-CB0438054B92}" type="presParOf" srcId="{B2E31BED-2773-4FB8-A8F7-6BB38BD2B05D}" destId="{F31DCB0D-937E-4729-A340-A8EBD35E1D5D}" srcOrd="1" destOrd="0" presId="urn:microsoft.com/office/officeart/2005/8/layout/hierarchy1"/>
    <dgm:cxn modelId="{2C166A96-86A5-4BA8-AFCA-DC614FC4E63C}" type="presParOf" srcId="{4524135B-D050-471C-9B86-108BC6B37B4A}" destId="{422E5AFB-5B55-4FD0-AC3A-7347DB218ACF}" srcOrd="1" destOrd="0" presId="urn:microsoft.com/office/officeart/2005/8/layout/hierarchy1"/>
    <dgm:cxn modelId="{14A9F6AE-2DF2-46A5-A10F-35396B21C745}" type="presParOf" srcId="{422E5AFB-5B55-4FD0-AC3A-7347DB218ACF}" destId="{D0A899CB-8AE0-4197-A2AF-7B8885E6DD7A}" srcOrd="0" destOrd="0" presId="urn:microsoft.com/office/officeart/2005/8/layout/hierarchy1"/>
    <dgm:cxn modelId="{EA2BCBA2-BF33-44BB-9DB2-C0D00BE01287}" type="presParOf" srcId="{422E5AFB-5B55-4FD0-AC3A-7347DB218ACF}" destId="{E82396F7-3F04-4B26-B9E1-01D5AEA420B8}" srcOrd="1" destOrd="0" presId="urn:microsoft.com/office/officeart/2005/8/layout/hierarchy1"/>
    <dgm:cxn modelId="{8181819C-D783-4006-99D5-2566D3D8AB0E}" type="presParOf" srcId="{E82396F7-3F04-4B26-B9E1-01D5AEA420B8}" destId="{C049CF08-3E6C-4D12-933E-45F91544A866}" srcOrd="0" destOrd="0" presId="urn:microsoft.com/office/officeart/2005/8/layout/hierarchy1"/>
    <dgm:cxn modelId="{AC911F7D-E377-46FA-BDC4-D2E1782148B8}" type="presParOf" srcId="{C049CF08-3E6C-4D12-933E-45F91544A866}" destId="{69D7490E-C5C5-401F-97E5-2269F8D63430}" srcOrd="0" destOrd="0" presId="urn:microsoft.com/office/officeart/2005/8/layout/hierarchy1"/>
    <dgm:cxn modelId="{806C00DB-D31B-40B7-BE91-6F985CF8BB63}" type="presParOf" srcId="{C049CF08-3E6C-4D12-933E-45F91544A866}" destId="{4FA8A80F-EBD8-40E1-9974-5C9063D4556A}" srcOrd="1" destOrd="0" presId="urn:microsoft.com/office/officeart/2005/8/layout/hierarchy1"/>
    <dgm:cxn modelId="{DB5E42AF-6981-48E9-9CFD-DE336066C2CC}" type="presParOf" srcId="{E82396F7-3F04-4B26-B9E1-01D5AEA420B8}" destId="{5BB83F5A-183C-461E-BC5A-FD7F5845EEA0}" srcOrd="1" destOrd="0" presId="urn:microsoft.com/office/officeart/2005/8/layout/hierarchy1"/>
    <dgm:cxn modelId="{855A7936-F1D1-4FA5-AD8A-A792B09F15D2}" type="presParOf" srcId="{422E5AFB-5B55-4FD0-AC3A-7347DB218ACF}" destId="{59458462-4430-48DF-9BDD-3E8AA490821A}" srcOrd="2" destOrd="0" presId="urn:microsoft.com/office/officeart/2005/8/layout/hierarchy1"/>
    <dgm:cxn modelId="{02418E87-0845-4953-A24C-79224FB5FA8F}" type="presParOf" srcId="{422E5AFB-5B55-4FD0-AC3A-7347DB218ACF}" destId="{2928AED4-EFF7-49C2-BE73-CCEBB20D510B}" srcOrd="3" destOrd="0" presId="urn:microsoft.com/office/officeart/2005/8/layout/hierarchy1"/>
    <dgm:cxn modelId="{B925A525-5C4B-4CAF-B880-DFC9D8B50581}" type="presParOf" srcId="{2928AED4-EFF7-49C2-BE73-CCEBB20D510B}" destId="{84392334-5243-401D-A837-0AF3B42E3AA8}" srcOrd="0" destOrd="0" presId="urn:microsoft.com/office/officeart/2005/8/layout/hierarchy1"/>
    <dgm:cxn modelId="{A59D88BA-DC48-4012-BFC2-8FA3E05CE5CB}" type="presParOf" srcId="{84392334-5243-401D-A837-0AF3B42E3AA8}" destId="{87C14B3A-C234-4F43-A94E-47C45BF75228}" srcOrd="0" destOrd="0" presId="urn:microsoft.com/office/officeart/2005/8/layout/hierarchy1"/>
    <dgm:cxn modelId="{0DE0282D-DEB8-4070-AA58-81EB322A438E}" type="presParOf" srcId="{84392334-5243-401D-A837-0AF3B42E3AA8}" destId="{D2DAC2D5-9C05-4093-ABB2-B6CDAE5D8BD5}" srcOrd="1" destOrd="0" presId="urn:microsoft.com/office/officeart/2005/8/layout/hierarchy1"/>
    <dgm:cxn modelId="{0EA8C2A1-A561-4947-8350-099101C52433}" type="presParOf" srcId="{2928AED4-EFF7-49C2-BE73-CCEBB20D510B}" destId="{DCA223D9-6DAF-40DB-A1C8-D899EAB59A4E}" srcOrd="1" destOrd="0" presId="urn:microsoft.com/office/officeart/2005/8/layout/hierarchy1"/>
    <dgm:cxn modelId="{254C9663-A7C5-4BFB-96D9-83B8CBE44CA1}" type="presParOf" srcId="{422E5AFB-5B55-4FD0-AC3A-7347DB218ACF}" destId="{9309A849-DF8E-453C-A07B-9A9E5EFC6D7C}" srcOrd="4" destOrd="0" presId="urn:microsoft.com/office/officeart/2005/8/layout/hierarchy1"/>
    <dgm:cxn modelId="{19CD5B9B-B9FB-4FAB-9B15-1168FB304AB7}" type="presParOf" srcId="{422E5AFB-5B55-4FD0-AC3A-7347DB218ACF}" destId="{0BB41B7B-9D38-468B-9A06-3CEC1F7DF55B}" srcOrd="5" destOrd="0" presId="urn:microsoft.com/office/officeart/2005/8/layout/hierarchy1"/>
    <dgm:cxn modelId="{45338138-7A1E-4896-8BC3-C9D2C9A7E585}" type="presParOf" srcId="{0BB41B7B-9D38-468B-9A06-3CEC1F7DF55B}" destId="{96D420AD-BE60-4677-906E-429BF4E06F5E}" srcOrd="0" destOrd="0" presId="urn:microsoft.com/office/officeart/2005/8/layout/hierarchy1"/>
    <dgm:cxn modelId="{A686705A-F889-4D0B-AF6E-AE0E72D7182E}" type="presParOf" srcId="{96D420AD-BE60-4677-906E-429BF4E06F5E}" destId="{B21E8B67-2F11-49F8-A5A4-7782D58B41CC}" srcOrd="0" destOrd="0" presId="urn:microsoft.com/office/officeart/2005/8/layout/hierarchy1"/>
    <dgm:cxn modelId="{BD32AB35-C1CD-4209-88CC-3F5040C12289}" type="presParOf" srcId="{96D420AD-BE60-4677-906E-429BF4E06F5E}" destId="{7611EA17-23C3-43DC-AA1A-2351D86E04CC}" srcOrd="1" destOrd="0" presId="urn:microsoft.com/office/officeart/2005/8/layout/hierarchy1"/>
    <dgm:cxn modelId="{636931D4-C91A-4BAF-8196-D9CB400B725D}" type="presParOf" srcId="{0BB41B7B-9D38-468B-9A06-3CEC1F7DF55B}" destId="{67FBA041-1E9B-49CF-9D52-75A51AAB1E9A}" srcOrd="1" destOrd="0" presId="urn:microsoft.com/office/officeart/2005/8/layout/hierarchy1"/>
    <dgm:cxn modelId="{785E1D9D-F078-40A6-8A6C-21B5E5C2F5B6}" type="presParOf" srcId="{7E9BC73D-6E0C-4C1B-88B2-F6BB5D0A61A7}" destId="{342911F5-88A8-4F5A-A9A9-145145F872D4}" srcOrd="4" destOrd="0" presId="urn:microsoft.com/office/officeart/2005/8/layout/hierarchy1"/>
    <dgm:cxn modelId="{E0144752-DF9E-40F9-A3C0-0F0379D3D000}" type="presParOf" srcId="{7E9BC73D-6E0C-4C1B-88B2-F6BB5D0A61A7}" destId="{8E63911A-C4BF-4CDE-A693-DF3D4990D2B7}" srcOrd="5" destOrd="0" presId="urn:microsoft.com/office/officeart/2005/8/layout/hierarchy1"/>
    <dgm:cxn modelId="{06671D07-8AA3-4A8D-809C-27DCF951E55B}" type="presParOf" srcId="{8E63911A-C4BF-4CDE-A693-DF3D4990D2B7}" destId="{78668BB5-B313-4F20-AB03-41F92B31700B}" srcOrd="0" destOrd="0" presId="urn:microsoft.com/office/officeart/2005/8/layout/hierarchy1"/>
    <dgm:cxn modelId="{651F93F2-C6A8-4F35-A69D-1E6441C68689}" type="presParOf" srcId="{78668BB5-B313-4F20-AB03-41F92B31700B}" destId="{0245CA76-CE67-49FC-97B8-EC8B7174A54F}" srcOrd="0" destOrd="0" presId="urn:microsoft.com/office/officeart/2005/8/layout/hierarchy1"/>
    <dgm:cxn modelId="{3F4D39ED-16AE-4133-9B2A-973A4F6B4418}" type="presParOf" srcId="{78668BB5-B313-4F20-AB03-41F92B31700B}" destId="{95D69702-014C-40AF-8797-D5200048A1DF}" srcOrd="1" destOrd="0" presId="urn:microsoft.com/office/officeart/2005/8/layout/hierarchy1"/>
    <dgm:cxn modelId="{ECC7885E-B6F5-4744-9513-117E49695018}" type="presParOf" srcId="{8E63911A-C4BF-4CDE-A693-DF3D4990D2B7}" destId="{135E21F4-0F9C-4735-8460-16B1E69A6D12}" srcOrd="1" destOrd="0" presId="urn:microsoft.com/office/officeart/2005/8/layout/hierarchy1"/>
    <dgm:cxn modelId="{BAFECAFA-2491-4B88-8429-4F96881A2B21}" type="presParOf" srcId="{B5C854C8-E4A7-4B6C-8426-3E529CA13BDF}" destId="{6B5A6270-F724-4DF6-98BE-29627F8183C4}" srcOrd="2" destOrd="0" presId="urn:microsoft.com/office/officeart/2005/8/layout/hierarchy1"/>
    <dgm:cxn modelId="{34FD20A3-5F5F-41A1-9FA0-71F503F9D35D}" type="presParOf" srcId="{B5C854C8-E4A7-4B6C-8426-3E529CA13BDF}" destId="{CE556362-4E94-4FA7-AF63-555F29BF7C17}" srcOrd="3" destOrd="0" presId="urn:microsoft.com/office/officeart/2005/8/layout/hierarchy1"/>
    <dgm:cxn modelId="{716D775A-14B7-4CCA-BA80-4779B6183DAA}" type="presParOf" srcId="{CE556362-4E94-4FA7-AF63-555F29BF7C17}" destId="{3AD4395E-C79D-4493-901A-8412A6AFBEB7}" srcOrd="0" destOrd="0" presId="urn:microsoft.com/office/officeart/2005/8/layout/hierarchy1"/>
    <dgm:cxn modelId="{42F488DD-FB86-4010-A1E5-06B22C64AEF1}" type="presParOf" srcId="{3AD4395E-C79D-4493-901A-8412A6AFBEB7}" destId="{AB397CDD-5D3D-4377-A827-FC5FF3F11220}" srcOrd="0" destOrd="0" presId="urn:microsoft.com/office/officeart/2005/8/layout/hierarchy1"/>
    <dgm:cxn modelId="{EB25A220-17DD-4757-B5DF-52356537914F}" type="presParOf" srcId="{3AD4395E-C79D-4493-901A-8412A6AFBEB7}" destId="{CF9CF0E8-D8A3-4B07-998E-BD241E4D21DE}" srcOrd="1" destOrd="0" presId="urn:microsoft.com/office/officeart/2005/8/layout/hierarchy1"/>
    <dgm:cxn modelId="{E9A1F169-948C-438A-829A-3BD5DFDDBE42}" type="presParOf" srcId="{CE556362-4E94-4FA7-AF63-555F29BF7C17}" destId="{AD0B786E-5DFF-428B-9200-8284BDEE755C}" srcOrd="1" destOrd="0" presId="urn:microsoft.com/office/officeart/2005/8/layout/hierarchy1"/>
    <dgm:cxn modelId="{F3E00AED-1C39-41A8-9727-FF4818440282}" type="presParOf" srcId="{AD0B786E-5DFF-428B-9200-8284BDEE755C}" destId="{CD79F260-F775-4341-B6AF-62A3FAAD6D5D}" srcOrd="0" destOrd="0" presId="urn:microsoft.com/office/officeart/2005/8/layout/hierarchy1"/>
    <dgm:cxn modelId="{680720C0-62D3-45B0-AE7D-66392CC208C0}" type="presParOf" srcId="{AD0B786E-5DFF-428B-9200-8284BDEE755C}" destId="{3799815E-0530-4C26-8008-C1B1A7320A96}" srcOrd="1" destOrd="0" presId="urn:microsoft.com/office/officeart/2005/8/layout/hierarchy1"/>
    <dgm:cxn modelId="{25428336-47EC-478A-A103-E9662F6F015E}" type="presParOf" srcId="{3799815E-0530-4C26-8008-C1B1A7320A96}" destId="{6C11DB52-0064-409A-AC60-26C700064980}" srcOrd="0" destOrd="0" presId="urn:microsoft.com/office/officeart/2005/8/layout/hierarchy1"/>
    <dgm:cxn modelId="{A26BB448-D1ED-4582-92A9-DE25644F724D}" type="presParOf" srcId="{6C11DB52-0064-409A-AC60-26C700064980}" destId="{762BED83-6312-41F6-AC6E-39550A3F8FDE}" srcOrd="0" destOrd="0" presId="urn:microsoft.com/office/officeart/2005/8/layout/hierarchy1"/>
    <dgm:cxn modelId="{CF084B74-EE87-4CCC-A40B-ABB44ED8EE15}" type="presParOf" srcId="{6C11DB52-0064-409A-AC60-26C700064980}" destId="{DB46875C-226C-4449-BB36-8C4B149C6FA7}" srcOrd="1" destOrd="0" presId="urn:microsoft.com/office/officeart/2005/8/layout/hierarchy1"/>
    <dgm:cxn modelId="{CFDE878A-3016-47CA-9A64-C53117BF8051}" type="presParOf" srcId="{3799815E-0530-4C26-8008-C1B1A7320A96}" destId="{18A9EBD9-E5BD-4C65-AC9C-F1DE53BF5362}" srcOrd="1" destOrd="0" presId="urn:microsoft.com/office/officeart/2005/8/layout/hierarchy1"/>
    <dgm:cxn modelId="{3B169495-5FBA-4EBA-86DE-BBB66C96CEC5}" type="presParOf" srcId="{AD0B786E-5DFF-428B-9200-8284BDEE755C}" destId="{3BD0C187-A800-4715-933A-82B2E0FB5E71}" srcOrd="2" destOrd="0" presId="urn:microsoft.com/office/officeart/2005/8/layout/hierarchy1"/>
    <dgm:cxn modelId="{52CA8E2A-389F-4CC1-AB63-59B1D1649276}" type="presParOf" srcId="{AD0B786E-5DFF-428B-9200-8284BDEE755C}" destId="{218CB98F-DBAA-4AC0-8AE5-99684A62B32F}" srcOrd="3" destOrd="0" presId="urn:microsoft.com/office/officeart/2005/8/layout/hierarchy1"/>
    <dgm:cxn modelId="{CF87BC30-21C4-42C8-83A6-36A48F265753}" type="presParOf" srcId="{218CB98F-DBAA-4AC0-8AE5-99684A62B32F}" destId="{E077BD3A-3994-4E0A-B511-F8A0352D4487}" srcOrd="0" destOrd="0" presId="urn:microsoft.com/office/officeart/2005/8/layout/hierarchy1"/>
    <dgm:cxn modelId="{AFC4F59F-3E8F-42C0-BB37-33586AF911A6}" type="presParOf" srcId="{E077BD3A-3994-4E0A-B511-F8A0352D4487}" destId="{96C94EB3-EC44-4698-BCBD-84909E5AE605}" srcOrd="0" destOrd="0" presId="urn:microsoft.com/office/officeart/2005/8/layout/hierarchy1"/>
    <dgm:cxn modelId="{9084A1CE-9D5A-48AC-B880-F83339D65481}" type="presParOf" srcId="{E077BD3A-3994-4E0A-B511-F8A0352D4487}" destId="{0B39633C-B542-4568-860F-D7B5068F95F0}" srcOrd="1" destOrd="0" presId="urn:microsoft.com/office/officeart/2005/8/layout/hierarchy1"/>
    <dgm:cxn modelId="{5F5E3E12-898C-4E4E-98F6-CFDC1A265EC4}" type="presParOf" srcId="{218CB98F-DBAA-4AC0-8AE5-99684A62B32F}" destId="{99E2EC0D-D8A5-4728-9898-80928AE8ECDF}" srcOrd="1" destOrd="0" presId="urn:microsoft.com/office/officeart/2005/8/layout/hierarchy1"/>
    <dgm:cxn modelId="{D58CE395-4961-47C9-A736-A0FFE5288B97}" type="presParOf" srcId="{AD0B786E-5DFF-428B-9200-8284BDEE755C}" destId="{A5739EAC-DB69-44EB-A2C5-F4630D15EB7B}" srcOrd="4" destOrd="0" presId="urn:microsoft.com/office/officeart/2005/8/layout/hierarchy1"/>
    <dgm:cxn modelId="{A0D8AD81-28BA-4247-9443-62B4A6F18101}" type="presParOf" srcId="{AD0B786E-5DFF-428B-9200-8284BDEE755C}" destId="{A75E759B-94EC-45FE-8C9D-7CCA535C1603}" srcOrd="5" destOrd="0" presId="urn:microsoft.com/office/officeart/2005/8/layout/hierarchy1"/>
    <dgm:cxn modelId="{6E4F101B-2761-4169-BE44-253B68FEE302}" type="presParOf" srcId="{A75E759B-94EC-45FE-8C9D-7CCA535C1603}" destId="{CC34DF52-5458-465B-B6D8-2122F82883FE}" srcOrd="0" destOrd="0" presId="urn:microsoft.com/office/officeart/2005/8/layout/hierarchy1"/>
    <dgm:cxn modelId="{7D979142-EF22-4471-BA10-7371C52D1846}" type="presParOf" srcId="{CC34DF52-5458-465B-B6D8-2122F82883FE}" destId="{DB6ECC4D-2539-45DE-8207-50B1B30A52ED}" srcOrd="0" destOrd="0" presId="urn:microsoft.com/office/officeart/2005/8/layout/hierarchy1"/>
    <dgm:cxn modelId="{6600D77F-7F84-4433-A935-D985E80525D5}" type="presParOf" srcId="{CC34DF52-5458-465B-B6D8-2122F82883FE}" destId="{6F337ED7-A9A2-4674-9B24-1B69DB4475B7}" srcOrd="1" destOrd="0" presId="urn:microsoft.com/office/officeart/2005/8/layout/hierarchy1"/>
    <dgm:cxn modelId="{7DE037C0-B176-4DF0-8E64-1A2114EA3045}" type="presParOf" srcId="{A75E759B-94EC-45FE-8C9D-7CCA535C1603}" destId="{42E57B25-A885-4308-A173-8C1E74C397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39EAC-DB69-44EB-A2C5-F4630D15EB7B}">
      <dsp:nvSpPr>
        <dsp:cNvPr id="0" name=""/>
        <dsp:cNvSpPr/>
      </dsp:nvSpPr>
      <dsp:spPr>
        <a:xfrm>
          <a:off x="5923473" y="1828694"/>
          <a:ext cx="1343248" cy="319632"/>
        </a:xfrm>
        <a:custGeom>
          <a:avLst/>
          <a:gdLst/>
          <a:ahLst/>
          <a:cxnLst/>
          <a:rect l="0" t="0" r="0" b="0"/>
          <a:pathLst>
            <a:path>
              <a:moveTo>
                <a:pt x="0" y="0"/>
              </a:moveTo>
              <a:lnTo>
                <a:pt x="0" y="217819"/>
              </a:lnTo>
              <a:lnTo>
                <a:pt x="1343248" y="217819"/>
              </a:lnTo>
              <a:lnTo>
                <a:pt x="1343248"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D0C187-A800-4715-933A-82B2E0FB5E71}">
      <dsp:nvSpPr>
        <dsp:cNvPr id="0" name=""/>
        <dsp:cNvSpPr/>
      </dsp:nvSpPr>
      <dsp:spPr>
        <a:xfrm>
          <a:off x="5877753" y="1828694"/>
          <a:ext cx="91440" cy="319632"/>
        </a:xfrm>
        <a:custGeom>
          <a:avLst/>
          <a:gdLst/>
          <a:ahLst/>
          <a:cxnLst/>
          <a:rect l="0" t="0" r="0" b="0"/>
          <a:pathLst>
            <a:path>
              <a:moveTo>
                <a:pt x="45720" y="0"/>
              </a:moveTo>
              <a:lnTo>
                <a:pt x="4572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9F260-F775-4341-B6AF-62A3FAAD6D5D}">
      <dsp:nvSpPr>
        <dsp:cNvPr id="0" name=""/>
        <dsp:cNvSpPr/>
      </dsp:nvSpPr>
      <dsp:spPr>
        <a:xfrm>
          <a:off x="4580224" y="1828694"/>
          <a:ext cx="1343248" cy="319632"/>
        </a:xfrm>
        <a:custGeom>
          <a:avLst/>
          <a:gdLst/>
          <a:ahLst/>
          <a:cxnLst/>
          <a:rect l="0" t="0" r="0" b="0"/>
          <a:pathLst>
            <a:path>
              <a:moveTo>
                <a:pt x="1343248" y="0"/>
              </a:moveTo>
              <a:lnTo>
                <a:pt x="1343248" y="217819"/>
              </a:lnTo>
              <a:lnTo>
                <a:pt x="0" y="217819"/>
              </a:lnTo>
              <a:lnTo>
                <a:pt x="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5A6270-F724-4DF6-98BE-29627F8183C4}">
      <dsp:nvSpPr>
        <dsp:cNvPr id="0" name=""/>
        <dsp:cNvSpPr/>
      </dsp:nvSpPr>
      <dsp:spPr>
        <a:xfrm>
          <a:off x="3908600" y="811183"/>
          <a:ext cx="2014872" cy="319632"/>
        </a:xfrm>
        <a:custGeom>
          <a:avLst/>
          <a:gdLst/>
          <a:ahLst/>
          <a:cxnLst/>
          <a:rect l="0" t="0" r="0" b="0"/>
          <a:pathLst>
            <a:path>
              <a:moveTo>
                <a:pt x="0" y="0"/>
              </a:moveTo>
              <a:lnTo>
                <a:pt x="0" y="217819"/>
              </a:lnTo>
              <a:lnTo>
                <a:pt x="2014872" y="217819"/>
              </a:lnTo>
              <a:lnTo>
                <a:pt x="2014872" y="3196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2911F5-88A8-4F5A-A9A9-145145F872D4}">
      <dsp:nvSpPr>
        <dsp:cNvPr id="0" name=""/>
        <dsp:cNvSpPr/>
      </dsp:nvSpPr>
      <dsp:spPr>
        <a:xfrm>
          <a:off x="1893728" y="1828694"/>
          <a:ext cx="1343248" cy="319632"/>
        </a:xfrm>
        <a:custGeom>
          <a:avLst/>
          <a:gdLst/>
          <a:ahLst/>
          <a:cxnLst/>
          <a:rect l="0" t="0" r="0" b="0"/>
          <a:pathLst>
            <a:path>
              <a:moveTo>
                <a:pt x="0" y="0"/>
              </a:moveTo>
              <a:lnTo>
                <a:pt x="0" y="217819"/>
              </a:lnTo>
              <a:lnTo>
                <a:pt x="1343248" y="217819"/>
              </a:lnTo>
              <a:lnTo>
                <a:pt x="1343248"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09A849-DF8E-453C-A07B-9A9E5EFC6D7C}">
      <dsp:nvSpPr>
        <dsp:cNvPr id="0" name=""/>
        <dsp:cNvSpPr/>
      </dsp:nvSpPr>
      <dsp:spPr>
        <a:xfrm>
          <a:off x="1893728" y="2846205"/>
          <a:ext cx="1869009" cy="319632"/>
        </a:xfrm>
        <a:custGeom>
          <a:avLst/>
          <a:gdLst/>
          <a:ahLst/>
          <a:cxnLst/>
          <a:rect l="0" t="0" r="0" b="0"/>
          <a:pathLst>
            <a:path>
              <a:moveTo>
                <a:pt x="0" y="0"/>
              </a:moveTo>
              <a:lnTo>
                <a:pt x="0" y="217819"/>
              </a:lnTo>
              <a:lnTo>
                <a:pt x="1869009" y="217819"/>
              </a:lnTo>
              <a:lnTo>
                <a:pt x="1869009"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458462-4430-48DF-9BDD-3E8AA490821A}">
      <dsp:nvSpPr>
        <dsp:cNvPr id="0" name=""/>
        <dsp:cNvSpPr/>
      </dsp:nvSpPr>
      <dsp:spPr>
        <a:xfrm>
          <a:off x="1893728" y="2846205"/>
          <a:ext cx="525760" cy="319632"/>
        </a:xfrm>
        <a:custGeom>
          <a:avLst/>
          <a:gdLst/>
          <a:ahLst/>
          <a:cxnLst/>
          <a:rect l="0" t="0" r="0" b="0"/>
          <a:pathLst>
            <a:path>
              <a:moveTo>
                <a:pt x="0" y="0"/>
              </a:moveTo>
              <a:lnTo>
                <a:pt x="0" y="217819"/>
              </a:lnTo>
              <a:lnTo>
                <a:pt x="525760" y="217819"/>
              </a:lnTo>
              <a:lnTo>
                <a:pt x="52576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A899CB-8AE0-4197-A2AF-7B8885E6DD7A}">
      <dsp:nvSpPr>
        <dsp:cNvPr id="0" name=""/>
        <dsp:cNvSpPr/>
      </dsp:nvSpPr>
      <dsp:spPr>
        <a:xfrm>
          <a:off x="1076240" y="2846205"/>
          <a:ext cx="817487" cy="319632"/>
        </a:xfrm>
        <a:custGeom>
          <a:avLst/>
          <a:gdLst/>
          <a:ahLst/>
          <a:cxnLst/>
          <a:rect l="0" t="0" r="0" b="0"/>
          <a:pathLst>
            <a:path>
              <a:moveTo>
                <a:pt x="817487" y="0"/>
              </a:moveTo>
              <a:lnTo>
                <a:pt x="817487" y="217819"/>
              </a:lnTo>
              <a:lnTo>
                <a:pt x="0" y="217819"/>
              </a:lnTo>
              <a:lnTo>
                <a:pt x="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4CE0D7-5627-49DF-8291-B3F5CF7D11BF}">
      <dsp:nvSpPr>
        <dsp:cNvPr id="0" name=""/>
        <dsp:cNvSpPr/>
      </dsp:nvSpPr>
      <dsp:spPr>
        <a:xfrm>
          <a:off x="1848008" y="1828694"/>
          <a:ext cx="91440" cy="319632"/>
        </a:xfrm>
        <a:custGeom>
          <a:avLst/>
          <a:gdLst/>
          <a:ahLst/>
          <a:cxnLst/>
          <a:rect l="0" t="0" r="0" b="0"/>
          <a:pathLst>
            <a:path>
              <a:moveTo>
                <a:pt x="45720" y="0"/>
              </a:moveTo>
              <a:lnTo>
                <a:pt x="4572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0C243-28C4-455C-BE40-8451B74B283A}">
      <dsp:nvSpPr>
        <dsp:cNvPr id="0" name=""/>
        <dsp:cNvSpPr/>
      </dsp:nvSpPr>
      <dsp:spPr>
        <a:xfrm>
          <a:off x="550479" y="1828694"/>
          <a:ext cx="1343248" cy="319632"/>
        </a:xfrm>
        <a:custGeom>
          <a:avLst/>
          <a:gdLst/>
          <a:ahLst/>
          <a:cxnLst/>
          <a:rect l="0" t="0" r="0" b="0"/>
          <a:pathLst>
            <a:path>
              <a:moveTo>
                <a:pt x="1343248" y="0"/>
              </a:moveTo>
              <a:lnTo>
                <a:pt x="1343248" y="217819"/>
              </a:lnTo>
              <a:lnTo>
                <a:pt x="0" y="217819"/>
              </a:lnTo>
              <a:lnTo>
                <a:pt x="0" y="319632"/>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645DB-9411-4A22-911D-3FDF0C436CFC}">
      <dsp:nvSpPr>
        <dsp:cNvPr id="0" name=""/>
        <dsp:cNvSpPr/>
      </dsp:nvSpPr>
      <dsp:spPr>
        <a:xfrm>
          <a:off x="1893728" y="811183"/>
          <a:ext cx="2014872" cy="319632"/>
        </a:xfrm>
        <a:custGeom>
          <a:avLst/>
          <a:gdLst/>
          <a:ahLst/>
          <a:cxnLst/>
          <a:rect l="0" t="0" r="0" b="0"/>
          <a:pathLst>
            <a:path>
              <a:moveTo>
                <a:pt x="2014872" y="0"/>
              </a:moveTo>
              <a:lnTo>
                <a:pt x="2014872" y="217819"/>
              </a:lnTo>
              <a:lnTo>
                <a:pt x="0" y="217819"/>
              </a:lnTo>
              <a:lnTo>
                <a:pt x="0" y="3196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09BE09-2E7C-4909-ACCE-CA154DE14468}">
      <dsp:nvSpPr>
        <dsp:cNvPr id="0" name=""/>
        <dsp:cNvSpPr/>
      </dsp:nvSpPr>
      <dsp:spPr>
        <a:xfrm>
          <a:off x="3359090" y="113305"/>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7D15CE-BFDC-4A5E-A371-3E9FC867878D}">
      <dsp:nvSpPr>
        <dsp:cNvPr id="0" name=""/>
        <dsp:cNvSpPr/>
      </dsp:nvSpPr>
      <dsp:spPr>
        <a:xfrm>
          <a:off x="3481203" y="229313"/>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合格的职业人</a:t>
          </a:r>
          <a:endParaRPr lang="zh-CN" altLang="en-US" sz="2000" kern="1200" dirty="0"/>
        </a:p>
      </dsp:txBody>
      <dsp:txXfrm>
        <a:off x="3501643" y="249753"/>
        <a:ext cx="1058141" cy="656998"/>
      </dsp:txXfrm>
    </dsp:sp>
    <dsp:sp modelId="{8A158565-2C7F-462D-91E4-7D61342D1789}">
      <dsp:nvSpPr>
        <dsp:cNvPr id="0" name=""/>
        <dsp:cNvSpPr/>
      </dsp:nvSpPr>
      <dsp:spPr>
        <a:xfrm>
          <a:off x="1344217" y="1130815"/>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016370-37D1-45D6-83B7-479AC81AF5D6}">
      <dsp:nvSpPr>
        <dsp:cNvPr id="0" name=""/>
        <dsp:cNvSpPr/>
      </dsp:nvSpPr>
      <dsp:spPr>
        <a:xfrm>
          <a:off x="1466331" y="1246823"/>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做人</a:t>
          </a:r>
          <a:endParaRPr lang="zh-CN" altLang="en-US" sz="2000" kern="1200" dirty="0"/>
        </a:p>
      </dsp:txBody>
      <dsp:txXfrm>
        <a:off x="1486771" y="1267263"/>
        <a:ext cx="1058141" cy="656998"/>
      </dsp:txXfrm>
    </dsp:sp>
    <dsp:sp modelId="{1DF57B31-5BFF-412E-ABDF-0262EEDED848}">
      <dsp:nvSpPr>
        <dsp:cNvPr id="0" name=""/>
        <dsp:cNvSpPr/>
      </dsp:nvSpPr>
      <dsp:spPr>
        <a:xfrm>
          <a:off x="969"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F4DB71-C928-4F11-ACAE-DA1BBC44299E}">
      <dsp:nvSpPr>
        <dsp:cNvPr id="0" name=""/>
        <dsp:cNvSpPr/>
      </dsp:nvSpPr>
      <dsp:spPr>
        <a:xfrm>
          <a:off x="123082"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敬业   精神</a:t>
          </a:r>
          <a:endParaRPr lang="zh-CN" altLang="en-US" sz="2000" kern="1200" dirty="0"/>
        </a:p>
      </dsp:txBody>
      <dsp:txXfrm>
        <a:off x="143522" y="2284774"/>
        <a:ext cx="1058141" cy="656998"/>
      </dsp:txXfrm>
    </dsp:sp>
    <dsp:sp modelId="{90220308-97E7-433B-976F-0B721B2F6015}">
      <dsp:nvSpPr>
        <dsp:cNvPr id="0" name=""/>
        <dsp:cNvSpPr/>
      </dsp:nvSpPr>
      <dsp:spPr>
        <a:xfrm>
          <a:off x="1344217"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DCB0D-937E-4729-A340-A8EBD35E1D5D}">
      <dsp:nvSpPr>
        <dsp:cNvPr id="0" name=""/>
        <dsp:cNvSpPr/>
      </dsp:nvSpPr>
      <dsp:spPr>
        <a:xfrm>
          <a:off x="1466331"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职业   道德</a:t>
          </a:r>
          <a:endParaRPr lang="zh-CN" altLang="en-US" sz="2000" kern="1200" dirty="0"/>
        </a:p>
      </dsp:txBody>
      <dsp:txXfrm>
        <a:off x="1486771" y="2284774"/>
        <a:ext cx="1058141" cy="656998"/>
      </dsp:txXfrm>
    </dsp:sp>
    <dsp:sp modelId="{69D7490E-C5C5-401F-97E5-2269F8D63430}">
      <dsp:nvSpPr>
        <dsp:cNvPr id="0" name=""/>
        <dsp:cNvSpPr/>
      </dsp:nvSpPr>
      <dsp:spPr>
        <a:xfrm>
          <a:off x="526729" y="3165837"/>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A8A80F-EBD8-40E1-9974-5C9063D4556A}">
      <dsp:nvSpPr>
        <dsp:cNvPr id="0" name=""/>
        <dsp:cNvSpPr/>
      </dsp:nvSpPr>
      <dsp:spPr>
        <a:xfrm>
          <a:off x="648843" y="3281845"/>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自我   定位</a:t>
          </a:r>
          <a:endParaRPr lang="zh-CN" altLang="en-US" sz="2000" kern="1200" dirty="0"/>
        </a:p>
      </dsp:txBody>
      <dsp:txXfrm>
        <a:off x="669283" y="3302285"/>
        <a:ext cx="1058141" cy="656998"/>
      </dsp:txXfrm>
    </dsp:sp>
    <dsp:sp modelId="{87C14B3A-C234-4F43-A94E-47C45BF75228}">
      <dsp:nvSpPr>
        <dsp:cNvPr id="0" name=""/>
        <dsp:cNvSpPr/>
      </dsp:nvSpPr>
      <dsp:spPr>
        <a:xfrm>
          <a:off x="1869978" y="3165837"/>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DAC2D5-9C05-4093-ABB2-B6CDAE5D8BD5}">
      <dsp:nvSpPr>
        <dsp:cNvPr id="0" name=""/>
        <dsp:cNvSpPr/>
      </dsp:nvSpPr>
      <dsp:spPr>
        <a:xfrm>
          <a:off x="1992091" y="3281845"/>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自我   评价</a:t>
          </a:r>
          <a:endParaRPr lang="zh-CN" altLang="en-US" sz="2000" kern="1200" dirty="0"/>
        </a:p>
      </dsp:txBody>
      <dsp:txXfrm>
        <a:off x="2012531" y="3302285"/>
        <a:ext cx="1058141" cy="656998"/>
      </dsp:txXfrm>
    </dsp:sp>
    <dsp:sp modelId="{B21E8B67-2F11-49F8-A5A4-7782D58B41CC}">
      <dsp:nvSpPr>
        <dsp:cNvPr id="0" name=""/>
        <dsp:cNvSpPr/>
      </dsp:nvSpPr>
      <dsp:spPr>
        <a:xfrm>
          <a:off x="3213226" y="3165837"/>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1EA17-23C3-43DC-AA1A-2351D86E04CC}">
      <dsp:nvSpPr>
        <dsp:cNvPr id="0" name=""/>
        <dsp:cNvSpPr/>
      </dsp:nvSpPr>
      <dsp:spPr>
        <a:xfrm>
          <a:off x="3335340" y="3281845"/>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自我   约束</a:t>
          </a:r>
          <a:endParaRPr lang="zh-CN" altLang="en-US" sz="2000" kern="1200" dirty="0"/>
        </a:p>
      </dsp:txBody>
      <dsp:txXfrm>
        <a:off x="3355780" y="3302285"/>
        <a:ext cx="1058141" cy="656998"/>
      </dsp:txXfrm>
    </dsp:sp>
    <dsp:sp modelId="{0245CA76-CE67-49FC-97B8-EC8B7174A54F}">
      <dsp:nvSpPr>
        <dsp:cNvPr id="0" name=""/>
        <dsp:cNvSpPr/>
      </dsp:nvSpPr>
      <dsp:spPr>
        <a:xfrm>
          <a:off x="2687465"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D69702-014C-40AF-8797-D5200048A1DF}">
      <dsp:nvSpPr>
        <dsp:cNvPr id="0" name=""/>
        <dsp:cNvSpPr/>
      </dsp:nvSpPr>
      <dsp:spPr>
        <a:xfrm>
          <a:off x="2809579"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团队   精神</a:t>
          </a:r>
          <a:endParaRPr lang="zh-CN" altLang="en-US" sz="2000" kern="1200" dirty="0"/>
        </a:p>
      </dsp:txBody>
      <dsp:txXfrm>
        <a:off x="2830019" y="2284774"/>
        <a:ext cx="1058141" cy="656998"/>
      </dsp:txXfrm>
    </dsp:sp>
    <dsp:sp modelId="{AB397CDD-5D3D-4377-A827-FC5FF3F11220}">
      <dsp:nvSpPr>
        <dsp:cNvPr id="0" name=""/>
        <dsp:cNvSpPr/>
      </dsp:nvSpPr>
      <dsp:spPr>
        <a:xfrm>
          <a:off x="5373962" y="1130815"/>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9CF0E8-D8A3-4B07-998E-BD241E4D21DE}">
      <dsp:nvSpPr>
        <dsp:cNvPr id="0" name=""/>
        <dsp:cNvSpPr/>
      </dsp:nvSpPr>
      <dsp:spPr>
        <a:xfrm>
          <a:off x="5496076" y="1246823"/>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做事</a:t>
          </a:r>
          <a:endParaRPr lang="zh-CN" altLang="en-US" sz="2000" kern="1200" dirty="0"/>
        </a:p>
      </dsp:txBody>
      <dsp:txXfrm>
        <a:off x="5516516" y="1267263"/>
        <a:ext cx="1058141" cy="656998"/>
      </dsp:txXfrm>
    </dsp:sp>
    <dsp:sp modelId="{762BED83-6312-41F6-AC6E-39550A3F8FDE}">
      <dsp:nvSpPr>
        <dsp:cNvPr id="0" name=""/>
        <dsp:cNvSpPr/>
      </dsp:nvSpPr>
      <dsp:spPr>
        <a:xfrm>
          <a:off x="4030714"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6875C-226C-4449-BB36-8C4B149C6FA7}">
      <dsp:nvSpPr>
        <dsp:cNvPr id="0" name=""/>
        <dsp:cNvSpPr/>
      </dsp:nvSpPr>
      <dsp:spPr>
        <a:xfrm>
          <a:off x="4152827"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知识新</a:t>
          </a:r>
          <a:endParaRPr lang="zh-CN" altLang="en-US" sz="2000" kern="1200" dirty="0"/>
        </a:p>
      </dsp:txBody>
      <dsp:txXfrm>
        <a:off x="4173267" y="2284774"/>
        <a:ext cx="1058141" cy="656998"/>
      </dsp:txXfrm>
    </dsp:sp>
    <dsp:sp modelId="{96C94EB3-EC44-4698-BCBD-84909E5AE605}">
      <dsp:nvSpPr>
        <dsp:cNvPr id="0" name=""/>
        <dsp:cNvSpPr/>
      </dsp:nvSpPr>
      <dsp:spPr>
        <a:xfrm>
          <a:off x="5373962"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39633C-B542-4568-860F-D7B5068F95F0}">
      <dsp:nvSpPr>
        <dsp:cNvPr id="0" name=""/>
        <dsp:cNvSpPr/>
      </dsp:nvSpPr>
      <dsp:spPr>
        <a:xfrm>
          <a:off x="5496076"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能力强</a:t>
          </a:r>
          <a:endParaRPr lang="zh-CN" altLang="en-US" sz="2000" kern="1200" dirty="0"/>
        </a:p>
      </dsp:txBody>
      <dsp:txXfrm>
        <a:off x="5516516" y="2284774"/>
        <a:ext cx="1058141" cy="656998"/>
      </dsp:txXfrm>
    </dsp:sp>
    <dsp:sp modelId="{DB6ECC4D-2539-45DE-8207-50B1B30A52ED}">
      <dsp:nvSpPr>
        <dsp:cNvPr id="0" name=""/>
        <dsp:cNvSpPr/>
      </dsp:nvSpPr>
      <dsp:spPr>
        <a:xfrm>
          <a:off x="6717210" y="2148326"/>
          <a:ext cx="1099021" cy="6978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337ED7-A9A2-4674-9B24-1B69DB4475B7}">
      <dsp:nvSpPr>
        <dsp:cNvPr id="0" name=""/>
        <dsp:cNvSpPr/>
      </dsp:nvSpPr>
      <dsp:spPr>
        <a:xfrm>
          <a:off x="6839324" y="2264334"/>
          <a:ext cx="1099021" cy="69787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altLang="en-US" sz="2000" kern="1200" dirty="0" smtClean="0"/>
            <a:t>灵活   创新</a:t>
          </a:r>
          <a:endParaRPr lang="zh-CN" altLang="en-US" sz="2000" kern="1200" dirty="0"/>
        </a:p>
      </dsp:txBody>
      <dsp:txXfrm>
        <a:off x="6859764" y="2284774"/>
        <a:ext cx="1058141" cy="6569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8B7C6-52AB-49FD-8817-D36C880167A8}" type="datetimeFigureOut">
              <a:rPr lang="zh-CN" altLang="en-US" smtClean="0"/>
              <a:t>2016/5/30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D6A51-7EEF-45BB-A33B-9FC08CFB1512}" type="slidenum">
              <a:rPr lang="zh-CN" altLang="en-US" smtClean="0"/>
              <a:t>‹#›</a:t>
            </a:fld>
            <a:endParaRPr lang="zh-CN" altLang="en-US"/>
          </a:p>
        </p:txBody>
      </p:sp>
    </p:spTree>
    <p:extLst>
      <p:ext uri="{BB962C8B-B14F-4D97-AF65-F5344CB8AC3E}">
        <p14:creationId xmlns:p14="http://schemas.microsoft.com/office/powerpoint/2010/main" val="100836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1D6A51-7EEF-45BB-A33B-9FC08CFB1512}" type="slidenum">
              <a:rPr lang="zh-CN" altLang="en-US" smtClean="0"/>
              <a:t>1</a:t>
            </a:fld>
            <a:endParaRPr lang="zh-CN" altLang="en-US"/>
          </a:p>
        </p:txBody>
      </p:sp>
    </p:spTree>
    <p:extLst>
      <p:ext uri="{BB962C8B-B14F-4D97-AF65-F5344CB8AC3E}">
        <p14:creationId xmlns:p14="http://schemas.microsoft.com/office/powerpoint/2010/main" val="377308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t>17</a:t>
            </a:fld>
            <a:endParaRPr lang="zh-CN" altLang="en-US"/>
          </a:p>
        </p:txBody>
      </p:sp>
    </p:spTree>
    <p:extLst>
      <p:ext uri="{BB962C8B-B14F-4D97-AF65-F5344CB8AC3E}">
        <p14:creationId xmlns:p14="http://schemas.microsoft.com/office/powerpoint/2010/main" val="1681324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t>40</a:t>
            </a:fld>
            <a:endParaRPr lang="zh-CN" altLang="en-US"/>
          </a:p>
        </p:txBody>
      </p:sp>
    </p:spTree>
    <p:extLst>
      <p:ext uri="{BB962C8B-B14F-4D97-AF65-F5344CB8AC3E}">
        <p14:creationId xmlns:p14="http://schemas.microsoft.com/office/powerpoint/2010/main" val="306032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t>47</a:t>
            </a:fld>
            <a:endParaRPr lang="zh-CN" altLang="en-US"/>
          </a:p>
        </p:txBody>
      </p:sp>
    </p:spTree>
    <p:extLst>
      <p:ext uri="{BB962C8B-B14F-4D97-AF65-F5344CB8AC3E}">
        <p14:creationId xmlns:p14="http://schemas.microsoft.com/office/powerpoint/2010/main" val="274672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solidFill>
                  <a:prstClr val="black"/>
                </a:solidFill>
              </a:rPr>
              <a:pPr/>
              <a:t>49</a:t>
            </a:fld>
            <a:endParaRPr lang="zh-CN" altLang="en-US">
              <a:solidFill>
                <a:prstClr val="black"/>
              </a:solidFill>
            </a:endParaRPr>
          </a:p>
        </p:txBody>
      </p:sp>
    </p:spTree>
    <p:extLst>
      <p:ext uri="{BB962C8B-B14F-4D97-AF65-F5344CB8AC3E}">
        <p14:creationId xmlns:p14="http://schemas.microsoft.com/office/powerpoint/2010/main" val="130360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t>50</a:t>
            </a:fld>
            <a:endParaRPr lang="zh-CN" altLang="en-US"/>
          </a:p>
        </p:txBody>
      </p:sp>
    </p:spTree>
    <p:extLst>
      <p:ext uri="{BB962C8B-B14F-4D97-AF65-F5344CB8AC3E}">
        <p14:creationId xmlns:p14="http://schemas.microsoft.com/office/powerpoint/2010/main" val="382751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08ABBAA-3D6B-4CE0-9EB4-8DEAE7D7022D}"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61394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C90FD51-3734-4E89-B07E-D61EF0E84EAB}"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163549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4FAAC7CD-3BC4-411D-8D3E-73FFBEA2C939}"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513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AE9EF803-14CA-434D-A77E-12C85DC2A1EA}"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3542909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63AAB1F-A9FD-48C8-87B0-ED3166E96370}"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0300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6BD197ED-7C7A-4A3D-8445-BD64726BB30B}"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3392506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CFA5DF5-0536-48BF-9FB5-E1951C71D722}"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1248171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E1AF12E-1A98-4ABC-B658-9AB59A3C3F26}"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249183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E3B063E-892E-4542-96ED-AD9B7C40399A}"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96895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CDC1BED-8257-4DC7-8E6D-590530372238}" type="datetime1">
              <a:rPr lang="zh-CN" altLang="en-US" smtClean="0"/>
              <a:t>2016/5/30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60902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1C8EE97-BAC8-4475-AB9A-92CF76026721}"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216889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3191953-2CF3-4492-8811-6BF9D3F7DE86}" type="datetime1">
              <a:rPr lang="zh-CN" altLang="en-US" smtClean="0"/>
              <a:t>2016/5/30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37239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187DF51-EB17-459B-9130-441E4775E407}" type="datetime1">
              <a:rPr lang="zh-CN" altLang="en-US" smtClean="0"/>
              <a:t>2016/5/30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428499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A509-0563-4182-B469-381596A7FE94}" type="datetime1">
              <a:rPr lang="zh-CN" altLang="en-US" smtClean="0"/>
              <a:t>2016/5/30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196683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A9DDF1A-C940-49FC-8166-AC4B4205728D}"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180977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D064780-7DEB-40D7-A86F-F932DB88A058}" type="datetime1">
              <a:rPr lang="zh-CN" altLang="en-US" smtClean="0"/>
              <a:t>2016/5/30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319581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376C6D-B63C-4330-8542-2B35AF5B231B}" type="datetime1">
              <a:rPr lang="zh-CN" altLang="en-US" smtClean="0"/>
              <a:t>2016/5/30</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8EFF9D1-B7F5-4019-90C1-5E027A8D5510}" type="slidenum">
              <a:rPr lang="zh-CN" altLang="en-US" smtClean="0"/>
              <a:t>‹#›</a:t>
            </a:fld>
            <a:endParaRPr lang="zh-CN" altLang="en-US"/>
          </a:p>
        </p:txBody>
      </p:sp>
    </p:spTree>
    <p:extLst>
      <p:ext uri="{BB962C8B-B14F-4D97-AF65-F5344CB8AC3E}">
        <p14:creationId xmlns:p14="http://schemas.microsoft.com/office/powerpoint/2010/main" val="26989830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25603" y="2510971"/>
            <a:ext cx="5892797" cy="1393378"/>
          </a:xfrm>
          <a:noFill/>
        </p:spPr>
        <p:txBody>
          <a:bodyPr anchor="ctr" anchorCtr="1">
            <a:noAutofit/>
          </a:bodyPr>
          <a:lstStyle/>
          <a:p>
            <a:pPr algn="ctr"/>
            <a:r>
              <a:rPr lang="zh-CN" altLang="en-US" sz="9600" b="1" dirty="0" smtClean="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社会调查</a:t>
            </a:r>
            <a:endParaRPr lang="zh-CN" altLang="en-US" sz="9600" b="1"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endParaRPr>
          </a:p>
        </p:txBody>
      </p:sp>
      <p:sp>
        <p:nvSpPr>
          <p:cNvPr id="3" name="副标题 2"/>
          <p:cNvSpPr>
            <a:spLocks noGrp="1"/>
          </p:cNvSpPr>
          <p:nvPr>
            <p:ph type="subTitle" idx="1"/>
          </p:nvPr>
        </p:nvSpPr>
        <p:spPr>
          <a:xfrm>
            <a:off x="6778170" y="4775200"/>
            <a:ext cx="4813527" cy="1857828"/>
          </a:xfrm>
        </p:spPr>
        <p:txBody>
          <a:bodyPr>
            <a:noAutofit/>
          </a:bodyPr>
          <a:lstStyle/>
          <a:p>
            <a:pPr algn="ctr"/>
            <a:r>
              <a:rPr lang="zh-CN" altLang="en-US" sz="2800" b="1" dirty="0" smtClean="0">
                <a:solidFill>
                  <a:schemeClr val="tx1"/>
                </a:solidFill>
                <a:latin typeface="华文仿宋" panose="02010600040101010101" pitchFamily="2" charset="-122"/>
                <a:ea typeface="华文仿宋" panose="02010600040101010101" pitchFamily="2" charset="-122"/>
              </a:rPr>
              <a:t>陈伟杰</a:t>
            </a:r>
            <a:endParaRPr lang="en-US" altLang="zh-CN" sz="2800" b="1" dirty="0" smtClean="0">
              <a:solidFill>
                <a:schemeClr val="tx1"/>
              </a:solidFill>
              <a:latin typeface="华文仿宋" panose="02010600040101010101" pitchFamily="2" charset="-122"/>
              <a:ea typeface="华文仿宋" panose="02010600040101010101" pitchFamily="2" charset="-122"/>
            </a:endParaRPr>
          </a:p>
          <a:p>
            <a:pPr algn="ctr"/>
            <a:r>
              <a:rPr lang="zh-CN" altLang="en-US" sz="2800" b="1" dirty="0" smtClean="0">
                <a:solidFill>
                  <a:schemeClr val="tx1"/>
                </a:solidFill>
                <a:latin typeface="华文仿宋" panose="02010600040101010101" pitchFamily="2" charset="-122"/>
                <a:ea typeface="华文仿宋" panose="02010600040101010101" pitchFamily="2" charset="-122"/>
              </a:rPr>
              <a:t>社会工作学院</a:t>
            </a:r>
            <a:endParaRPr lang="en-US" altLang="zh-CN" sz="2800" b="1" dirty="0" smtClean="0">
              <a:solidFill>
                <a:schemeClr val="tx1"/>
              </a:solidFill>
              <a:latin typeface="华文仿宋" panose="02010600040101010101" pitchFamily="2" charset="-122"/>
              <a:ea typeface="华文仿宋" panose="02010600040101010101" pitchFamily="2" charset="-122"/>
            </a:endParaRPr>
          </a:p>
          <a:p>
            <a:pPr algn="ctr"/>
            <a:r>
              <a:rPr lang="en-US" altLang="zh-CN" sz="2800" b="1" dirty="0" smtClean="0">
                <a:solidFill>
                  <a:schemeClr val="tx1"/>
                </a:solidFill>
                <a:latin typeface="华文仿宋" panose="02010600040101010101" pitchFamily="2" charset="-122"/>
                <a:ea typeface="华文仿宋" panose="02010600040101010101" pitchFamily="2" charset="-122"/>
              </a:rPr>
              <a:t>2016</a:t>
            </a:r>
            <a:r>
              <a:rPr lang="zh-CN" altLang="en-US" sz="2800" b="1" dirty="0" smtClean="0">
                <a:solidFill>
                  <a:schemeClr val="tx1"/>
                </a:solidFill>
                <a:latin typeface="华文仿宋" panose="02010600040101010101" pitchFamily="2" charset="-122"/>
                <a:ea typeface="华文仿宋" panose="02010600040101010101" pitchFamily="2" charset="-122"/>
              </a:rPr>
              <a:t>年</a:t>
            </a:r>
            <a:endParaRPr lang="zh-CN" altLang="en-US" sz="2800" b="1" dirty="0">
              <a:solidFill>
                <a:schemeClr val="tx1"/>
              </a:solidFill>
              <a:latin typeface="华文仿宋" panose="02010600040101010101" pitchFamily="2" charset="-122"/>
              <a:ea typeface="华文仿宋" panose="02010600040101010101" pitchFamily="2" charset="-122"/>
            </a:endParaRPr>
          </a:p>
        </p:txBody>
      </p:sp>
      <p:sp>
        <p:nvSpPr>
          <p:cNvPr id="4" name="标题 1"/>
          <p:cNvSpPr txBox="1">
            <a:spLocks/>
          </p:cNvSpPr>
          <p:nvPr/>
        </p:nvSpPr>
        <p:spPr>
          <a:xfrm>
            <a:off x="674917" y="849087"/>
            <a:ext cx="5348512" cy="1284514"/>
          </a:xfrm>
          <a:prstGeom prst="rect">
            <a:avLst/>
          </a:prstGeom>
          <a:noFill/>
        </p:spPr>
        <p:txBody>
          <a:bodyPr vert="horz" lIns="91440" tIns="45720" rIns="91440" bIns="45720" rtlCol="0" anchor="ctr" anchorCtr="1">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zh-CN" altLang="en-US" sz="3600" b="1" dirty="0" smtClean="0">
                <a:solidFill>
                  <a:schemeClr val="tx1"/>
                </a:solidFill>
                <a:latin typeface="华文中宋" panose="02010600040101010101" pitchFamily="2" charset="-122"/>
                <a:ea typeface="华文中宋" panose="02010600040101010101" pitchFamily="2" charset="-122"/>
              </a:rPr>
              <a:t>大学生思想政治理</a:t>
            </a:r>
            <a:endParaRPr lang="en-US" altLang="zh-CN" sz="3600" b="1" dirty="0" smtClean="0">
              <a:solidFill>
                <a:schemeClr val="tx1"/>
              </a:solidFill>
              <a:latin typeface="华文中宋" panose="02010600040101010101" pitchFamily="2" charset="-122"/>
              <a:ea typeface="华文中宋" panose="02010600040101010101" pitchFamily="2" charset="-122"/>
            </a:endParaRPr>
          </a:p>
          <a:p>
            <a:pPr algn="ctr"/>
            <a:r>
              <a:rPr lang="zh-CN" altLang="en-US" sz="3600" b="1" dirty="0" smtClean="0">
                <a:solidFill>
                  <a:schemeClr val="tx1"/>
                </a:solidFill>
                <a:latin typeface="华文中宋" panose="02010600040101010101" pitchFamily="2" charset="-122"/>
                <a:ea typeface="华文中宋" panose="02010600040101010101" pitchFamily="2" charset="-122"/>
              </a:rPr>
              <a:t>论课暑期社会实践</a:t>
            </a:r>
            <a:endParaRPr lang="zh-CN" altLang="en-US" sz="3600" b="1" dirty="0">
              <a:solidFill>
                <a:schemeClr val="tx1"/>
              </a:solidFill>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t>1</a:t>
            </a:fld>
            <a:endParaRPr lang="zh-CN" altLang="en-US"/>
          </a:p>
        </p:txBody>
      </p:sp>
    </p:spTree>
    <p:extLst>
      <p:ext uri="{BB962C8B-B14F-4D97-AF65-F5344CB8AC3E}">
        <p14:creationId xmlns:p14="http://schemas.microsoft.com/office/powerpoint/2010/main" val="1464558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资料收</a:t>
            </a:r>
            <a:r>
              <a:rPr lang="zh-CN" altLang="en-US" sz="6600" b="1" dirty="0">
                <a:latin typeface="华文中宋" panose="02010600040101010101" pitchFamily="2" charset="-122"/>
                <a:ea typeface="华文中宋" panose="02010600040101010101" pitchFamily="2" charset="-122"/>
              </a:rPr>
              <a:t>集</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第三部分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内容占位符 2"/>
          <p:cNvSpPr>
            <a:spLocks noGrp="1"/>
          </p:cNvSpPr>
          <p:nvPr>
            <p:ph idx="1"/>
          </p:nvPr>
        </p:nvSpPr>
        <p:spPr>
          <a:xfrm>
            <a:off x="7213599" y="4194628"/>
            <a:ext cx="2162631" cy="2394858"/>
          </a:xfrm>
        </p:spPr>
        <p:txBody>
          <a:bodyPr>
            <a:normAutofit/>
          </a:bodyPr>
          <a:lstStyle/>
          <a:p>
            <a:pPr marL="0" indent="0">
              <a:buNone/>
            </a:pP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问卷</a:t>
            </a: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a:t>
            </a:r>
            <a:endParaRPr lang="zh-CN" altLang="en-US" sz="32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t>10</a:t>
            </a:fld>
            <a:endParaRPr lang="zh-CN" altLang="en-US"/>
          </a:p>
        </p:txBody>
      </p:sp>
    </p:spTree>
    <p:extLst>
      <p:ext uri="{BB962C8B-B14F-4D97-AF65-F5344CB8AC3E}">
        <p14:creationId xmlns:p14="http://schemas.microsoft.com/office/powerpoint/2010/main" val="1052618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smtClean="0">
                <a:latin typeface="华文中宋" panose="02010600040101010101" pitchFamily="2" charset="-122"/>
                <a:ea typeface="华文中宋" panose="02010600040101010101" pitchFamily="2" charset="-122"/>
              </a:rPr>
              <a:t>两种基本的资料收集方法</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589212" y="1905001"/>
            <a:ext cx="8915400" cy="4742542"/>
          </a:xfrm>
        </p:spPr>
        <p:txBody>
          <a:bodyPr>
            <a:normAutofit lnSpcReduction="10000"/>
          </a:bodyPr>
          <a:lstStyle/>
          <a:p>
            <a:r>
              <a:rPr lang="zh-CN" altLang="en-US" sz="2400" dirty="0" smtClean="0">
                <a:latin typeface="华文中宋" panose="02010600040101010101" pitchFamily="2" charset="-122"/>
                <a:ea typeface="华文中宋" panose="02010600040101010101" pitchFamily="2" charset="-122"/>
              </a:rPr>
              <a:t>问卷法：调查者运用统一设计的问卷向被调查者了解情况或征询意见的调查方法。</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访谈法：访问者通过口头交谈等方式直接向受访者了解社会情况或探讨社会问题的调查方法。有结构式访问和非</a:t>
            </a:r>
            <a:r>
              <a:rPr lang="zh-CN" altLang="en-US" sz="2400" dirty="0">
                <a:latin typeface="华文中宋" panose="02010600040101010101" pitchFamily="2" charset="-122"/>
                <a:ea typeface="华文中宋" panose="02010600040101010101" pitchFamily="2" charset="-122"/>
              </a:rPr>
              <a:t>结构式访问（</a:t>
            </a:r>
            <a:r>
              <a:rPr lang="zh-CN" altLang="en-US" sz="2400" dirty="0" smtClean="0">
                <a:latin typeface="华文中宋" panose="02010600040101010101" pitchFamily="2" charset="-122"/>
                <a:ea typeface="华文中宋" panose="02010600040101010101" pitchFamily="2" charset="-122"/>
              </a:rPr>
              <a:t>包含半结构式访谈）之分，前者和问卷法相似。这里涉及的主要是非结构式访谈。</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优缺点比较</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latin typeface="华文中宋" panose="02010600040101010101" pitchFamily="2" charset="-122"/>
                <a:ea typeface="华文中宋" panose="02010600040101010101" pitchFamily="2" charset="-122"/>
              </a:rPr>
              <a:t>问卷法：便于定量分析，适于大规模调查。广而不深。</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非结构式访谈法：便于深入挖掘，不适于大规模调查。深而不广。</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448354" y="2133599"/>
            <a:ext cx="1888446" cy="39224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问卷</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rgbClr val="FF0000"/>
                </a:solidFill>
                <a:latin typeface="华文中宋" panose="02010600040101010101" pitchFamily="2" charset="-122"/>
                <a:ea typeface="华文中宋" panose="02010600040101010101" pitchFamily="2" charset="-122"/>
              </a:rPr>
              <a:t>访谈</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文献</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实验</a:t>
            </a:r>
            <a:endParaRPr lang="en-US" altLang="zh-CN" sz="2800"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观察</a:t>
            </a:r>
          </a:p>
        </p:txBody>
      </p:sp>
      <p:sp>
        <p:nvSpPr>
          <p:cNvPr id="5" name="灯片编号占位符 4"/>
          <p:cNvSpPr>
            <a:spLocks noGrp="1"/>
          </p:cNvSpPr>
          <p:nvPr>
            <p:ph type="sldNum" sz="quarter" idx="12"/>
          </p:nvPr>
        </p:nvSpPr>
        <p:spPr/>
        <p:txBody>
          <a:bodyPr/>
          <a:lstStyle/>
          <a:p>
            <a:fld id="{38EFF9D1-B7F5-4019-90C1-5E027A8D5510}" type="slidenum">
              <a:rPr lang="zh-CN" altLang="en-US" smtClean="0"/>
              <a:t>11</a:t>
            </a:fld>
            <a:endParaRPr lang="zh-CN" altLang="en-US"/>
          </a:p>
        </p:txBody>
      </p:sp>
    </p:spTree>
    <p:extLst>
      <p:ext uri="{BB962C8B-B14F-4D97-AF65-F5344CB8AC3E}">
        <p14:creationId xmlns:p14="http://schemas.microsoft.com/office/powerpoint/2010/main" val="130116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pPr algn="ctr"/>
            <a:r>
              <a:rPr lang="zh-CN" altLang="en-US" sz="5400" b="1" smtClean="0">
                <a:latin typeface="华文中宋" panose="02010600040101010101" pitchFamily="2" charset="-122"/>
                <a:ea typeface="华文中宋" panose="02010600040101010101" pitchFamily="2" charset="-122"/>
              </a:rPr>
              <a:t>问</a:t>
            </a:r>
            <a:r>
              <a:rPr lang="zh-CN" altLang="en-US" sz="5400" b="1">
                <a:latin typeface="华文中宋" panose="02010600040101010101" pitchFamily="2" charset="-122"/>
                <a:ea typeface="华文中宋" panose="02010600040101010101" pitchFamily="2" charset="-122"/>
              </a:rPr>
              <a:t>卷</a:t>
            </a:r>
            <a:endParaRPr lang="zh-CN" altLang="en-US" sz="54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5" name="内容占位符 4"/>
          <p:cNvSpPr>
            <a:spLocks noGrp="1"/>
          </p:cNvSpPr>
          <p:nvPr>
            <p:ph idx="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t>12</a:t>
            </a:fld>
            <a:endParaRPr lang="zh-CN" altLang="en-US"/>
          </a:p>
        </p:txBody>
      </p:sp>
    </p:spTree>
    <p:extLst>
      <p:ext uri="{BB962C8B-B14F-4D97-AF65-F5344CB8AC3E}">
        <p14:creationId xmlns:p14="http://schemas.microsoft.com/office/powerpoint/2010/main" val="1834769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2687" y="637309"/>
            <a:ext cx="3106062" cy="706582"/>
          </a:xfrm>
        </p:spPr>
        <p:txBody>
          <a:bodyPr>
            <a:noAutofit/>
          </a:bodyPr>
          <a:lstStyle/>
          <a:p>
            <a:r>
              <a:rPr lang="zh-CN" altLang="en-US" b="1" dirty="0" smtClean="0">
                <a:latin typeface="华文中宋" panose="02010600040101010101" pitchFamily="2" charset="-122"/>
                <a:ea typeface="华文中宋" panose="02010600040101010101" pitchFamily="2" charset="-122"/>
              </a:rPr>
              <a:t>问卷的结构</a:t>
            </a:r>
            <a:r>
              <a:rPr lang="en-US" altLang="zh-CN" b="1" dirty="0" smtClean="0">
                <a:latin typeface="华文中宋" panose="02010600040101010101" pitchFamily="2" charset="-122"/>
                <a:ea typeface="华文中宋" panose="02010600040101010101" pitchFamily="2" charset="-122"/>
              </a:rPr>
              <a:t>-1</a:t>
            </a:r>
            <a:endParaRPr lang="zh-CN" altLang="en-US"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12687" y="1669143"/>
            <a:ext cx="3004458" cy="4992914"/>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封面信</a:t>
            </a:r>
            <a:r>
              <a:rPr lang="zh-CN" altLang="en-US" sz="2400" dirty="0" smtClean="0">
                <a:latin typeface="华文中宋" panose="02010600040101010101" pitchFamily="2" charset="-122"/>
                <a:ea typeface="华文中宋" panose="02010600040101010101" pitchFamily="2" charset="-122"/>
              </a:rPr>
              <a:t>：一封致被调查者的短信，作用在于介绍和说明调查目的、调查单位或调查者的身份、调查的大概内容、调查对象的选取方法和对结果的保密措施等。</a:t>
            </a:r>
            <a:endParaRPr lang="en-US" altLang="zh-CN" sz="2400" dirty="0" smtClean="0">
              <a:latin typeface="华文中宋" panose="02010600040101010101" pitchFamily="2" charset="-122"/>
              <a:ea typeface="华文中宋" panose="02010600040101010101" pitchFamily="2" charset="-122"/>
            </a:endParaRPr>
          </a:p>
          <a:p>
            <a:r>
              <a:rPr lang="zh-CN" altLang="en-US" sz="2400" b="1" dirty="0">
                <a:solidFill>
                  <a:srgbClr val="FF0000"/>
                </a:solidFill>
                <a:latin typeface="华文中宋" panose="02010600040101010101" pitchFamily="2" charset="-122"/>
                <a:ea typeface="华文中宋" panose="02010600040101010101" pitchFamily="2" charset="-122"/>
              </a:rPr>
              <a:t>指导语</a:t>
            </a:r>
            <a:r>
              <a:rPr lang="zh-CN" altLang="en-US" sz="2400" dirty="0">
                <a:latin typeface="华文中宋" panose="02010600040101010101" pitchFamily="2" charset="-122"/>
                <a:ea typeface="华文中宋" panose="02010600040101010101" pitchFamily="2" charset="-122"/>
              </a:rPr>
              <a:t>：用来指导被调查者填答问卷的各种解释和说明。</a:t>
            </a:r>
            <a:endParaRPr lang="en-US" altLang="zh-CN"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pPr marL="0" indent="0">
              <a:buNone/>
            </a:pPr>
            <a:endParaRPr lang="en-US" altLang="zh-CN"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72569" y="1669143"/>
            <a:ext cx="1596578"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rgbClr val="FF0000"/>
                </a:solidFill>
                <a:latin typeface="华文中宋" panose="02010600040101010101" pitchFamily="2" charset="-122"/>
                <a:ea typeface="华文中宋" panose="02010600040101010101" pitchFamily="2" charset="-122"/>
              </a:rPr>
              <a:t>封面信</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r>
              <a:rPr lang="zh-CN" altLang="en-US" sz="2000" b="1" dirty="0" smtClean="0">
                <a:solidFill>
                  <a:srgbClr val="FF0000"/>
                </a:solidFill>
                <a:latin typeface="华文中宋" panose="02010600040101010101" pitchFamily="2" charset="-122"/>
                <a:ea typeface="华文中宋" panose="02010600040101010101" pitchFamily="2" charset="-122"/>
              </a:rPr>
              <a:t>指导语</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问题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答案</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编码</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其他资料</a:t>
            </a:r>
            <a:endParaRPr lang="zh-CN" altLang="en-US" sz="2000" b="1" dirty="0">
              <a:solidFill>
                <a:schemeClr val="tx1"/>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4818749" y="174171"/>
            <a:ext cx="6850742" cy="6487886"/>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endParaRPr lang="en-US" altLang="zh-CN" sz="2200" dirty="0" smtClean="0">
              <a:latin typeface="华文中宋" panose="02010600040101010101" pitchFamily="2" charset="-122"/>
              <a:ea typeface="华文中宋" panose="02010600040101010101" pitchFamily="2" charset="-122"/>
            </a:endParaRPr>
          </a:p>
          <a:p>
            <a:pPr marL="0" indent="0" algn="ctr">
              <a:buNone/>
            </a:pPr>
            <a:r>
              <a:rPr lang="zh-CN" altLang="en-US" sz="2200" dirty="0" smtClean="0">
                <a:latin typeface="华文中宋" panose="02010600040101010101" pitchFamily="2" charset="-122"/>
                <a:ea typeface="华文中宋" panose="02010600040101010101" pitchFamily="2" charset="-122"/>
              </a:rPr>
              <a:t>中国儿童发展研究家长调查表</a:t>
            </a:r>
            <a:endParaRPr lang="en-US" altLang="zh-CN" sz="2200" dirty="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亲爱的家长：</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您好！儿童是祖国的未来，儿童的成长和教育是家长们十分关心的问题。为了探索儿童成长和教育的规律，我们在北京、湖南、安徽、甘肃等地开展了这项调查，希望得到家长们的支持和帮助。</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本调查表不用填写姓名和工作单位，各种答案没有正确、错误之分。家长们只需按自己的实际情况在合适的答案上打</a:t>
            </a:r>
            <a:r>
              <a:rPr lang="en-US" altLang="zh-CN" sz="2200" dirty="0" smtClean="0">
                <a:latin typeface="华文中宋" panose="02010600040101010101" pitchFamily="2" charset="-122"/>
                <a:ea typeface="华文中宋" panose="02010600040101010101" pitchFamily="2" charset="-122"/>
              </a:rPr>
              <a:t>“</a:t>
            </a:r>
            <a:r>
              <a:rPr lang="en-US" altLang="zh-CN" sz="2200" b="1" dirty="0" smtClean="0">
                <a:solidFill>
                  <a:srgbClr val="FF0000"/>
                </a:solidFill>
                <a:latin typeface="华文中宋" panose="02010600040101010101" pitchFamily="2" charset="-122"/>
                <a:ea typeface="华文中宋" panose="02010600040101010101" pitchFamily="2" charset="-122"/>
              </a:rPr>
              <a:t>O</a:t>
            </a:r>
            <a:r>
              <a:rPr lang="en-US" altLang="zh-CN" sz="2200" dirty="0" smtClean="0">
                <a:latin typeface="华文中宋" panose="02010600040101010101" pitchFamily="2" charset="-122"/>
                <a:ea typeface="华文中宋" panose="02010600040101010101" pitchFamily="2" charset="-122"/>
              </a:rPr>
              <a:t>”</a:t>
            </a:r>
            <a:r>
              <a:rPr lang="zh-CN" altLang="en-US" sz="2200" dirty="0" smtClean="0">
                <a:latin typeface="华文中宋" panose="02010600040101010101" pitchFamily="2" charset="-122"/>
                <a:ea typeface="华文中宋" panose="02010600040101010101" pitchFamily="2" charset="-122"/>
              </a:rPr>
              <a:t>或者在</a:t>
            </a:r>
            <a:r>
              <a:rPr lang="zh-CN" altLang="en-US" sz="2200" u="sng" dirty="0">
                <a:latin typeface="华文中宋" panose="02010600040101010101" pitchFamily="2" charset="-122"/>
                <a:ea typeface="华文中宋" panose="02010600040101010101" pitchFamily="2" charset="-122"/>
              </a:rPr>
              <a:t> </a:t>
            </a:r>
            <a:r>
              <a:rPr lang="zh-CN" altLang="en-US" sz="2200" u="sng"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中填写。请您在百忙之中抽出一点时间来填写这份调查表。</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为了表示对您的谢意，我们为您的孩子准备了一份小小的礼物，作为这项调查活动的纪念。</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敬礼！</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北京大学社会学系</a:t>
            </a:r>
            <a:r>
              <a:rPr lang="en-US" altLang="zh-CN" sz="2200" dirty="0" smtClean="0">
                <a:latin typeface="华文中宋" panose="02010600040101010101" pitchFamily="2" charset="-122"/>
                <a:ea typeface="华文中宋" panose="02010600040101010101" pitchFamily="2" charset="-122"/>
              </a:rPr>
              <a:t>《</a:t>
            </a:r>
            <a:r>
              <a:rPr lang="zh-CN" altLang="en-US" sz="2200" dirty="0" smtClean="0">
                <a:latin typeface="华文中宋" panose="02010600040101010101" pitchFamily="2" charset="-122"/>
                <a:ea typeface="华文中宋" panose="02010600040101010101" pitchFamily="2" charset="-122"/>
              </a:rPr>
              <a:t>儿童发展研究课题组</a:t>
            </a:r>
            <a:r>
              <a:rPr lang="en-US" altLang="zh-CN" sz="2200" dirty="0" smtClean="0">
                <a:latin typeface="华文中宋" panose="02010600040101010101" pitchFamily="2" charset="-122"/>
                <a:ea typeface="华文中宋" panose="02010600040101010101" pitchFamily="2" charset="-122"/>
              </a:rPr>
              <a:t>》</a:t>
            </a:r>
          </a:p>
          <a:p>
            <a:pPr marL="0" indent="0">
              <a:buNone/>
            </a:pPr>
            <a:r>
              <a:rPr lang="zh-CN" altLang="en-US" sz="2200" dirty="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1999</a:t>
            </a:r>
            <a:r>
              <a:rPr lang="zh-CN" altLang="en-US" sz="2200" dirty="0" smtClean="0">
                <a:latin typeface="华文中宋" panose="02010600040101010101" pitchFamily="2" charset="-122"/>
                <a:ea typeface="华文中宋" panose="02010600040101010101" pitchFamily="2" charset="-122"/>
              </a:rPr>
              <a:t>年</a:t>
            </a:r>
            <a:r>
              <a:rPr lang="en-US" altLang="zh-CN" sz="2200" dirty="0" smtClean="0">
                <a:latin typeface="华文中宋" panose="02010600040101010101" pitchFamily="2" charset="-122"/>
                <a:ea typeface="华文中宋" panose="02010600040101010101" pitchFamily="2" charset="-122"/>
              </a:rPr>
              <a:t>10</a:t>
            </a:r>
            <a:r>
              <a:rPr lang="zh-CN" altLang="en-US" sz="2200" dirty="0" smtClean="0">
                <a:latin typeface="华文中宋" panose="02010600040101010101" pitchFamily="2" charset="-122"/>
                <a:ea typeface="华文中宋" panose="02010600040101010101" pitchFamily="2" charset="-122"/>
              </a:rPr>
              <a:t>月</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p>
          <a:p>
            <a:pPr marL="0" indent="0">
              <a:buNone/>
            </a:pPr>
            <a:endParaRPr lang="en-US" altLang="zh-CN" sz="22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1669491" y="174171"/>
            <a:ext cx="493489" cy="6487886"/>
          </a:xfrm>
          <a:prstGeom prst="rect">
            <a:avLst/>
          </a:prstGeom>
          <a:solidFill>
            <a:schemeClr val="bg1">
              <a:lumMod val="85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marL="0" indent="0" algn="ctr">
              <a:buNone/>
            </a:pP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marL="0" indent="0" algn="ctr">
              <a:buNone/>
            </a:pPr>
            <a:endParaRPr lang="en-US" altLang="zh-CN" sz="2000" b="1" dirty="0">
              <a:solidFill>
                <a:srgbClr val="FF0000"/>
              </a:solidFill>
              <a:latin typeface="华文中宋" panose="02010600040101010101" pitchFamily="2" charset="-122"/>
              <a:ea typeface="华文中宋" panose="02010600040101010101" pitchFamily="2" charset="-122"/>
            </a:endParaRPr>
          </a:p>
          <a:p>
            <a:pPr marL="0" indent="0" algn="ctr">
              <a:buNone/>
            </a:pP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marL="0" indent="0" algn="ctr">
              <a:buNone/>
            </a:pPr>
            <a:r>
              <a:rPr lang="zh-CN" altLang="en-US" sz="2000" b="1" dirty="0" smtClean="0">
                <a:solidFill>
                  <a:srgbClr val="FF0000"/>
                </a:solidFill>
                <a:latin typeface="华文中宋" panose="02010600040101010101" pitchFamily="2" charset="-122"/>
                <a:ea typeface="华文中宋" panose="02010600040101010101" pitchFamily="2" charset="-122"/>
              </a:rPr>
              <a:t>封面信结合指导语</a:t>
            </a:r>
            <a:endParaRPr lang="zh-CN" altLang="en-US" sz="2000" b="1" dirty="0">
              <a:solidFill>
                <a:schemeClr val="tx1"/>
              </a:solidFill>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38EFF9D1-B7F5-4019-90C1-5E027A8D5510}" type="slidenum">
              <a:rPr lang="zh-CN" altLang="en-US" smtClean="0"/>
              <a:t>13</a:t>
            </a:fld>
            <a:endParaRPr lang="zh-CN" altLang="en-US"/>
          </a:p>
        </p:txBody>
      </p:sp>
    </p:spTree>
    <p:extLst>
      <p:ext uri="{BB962C8B-B14F-4D97-AF65-F5344CB8AC3E}">
        <p14:creationId xmlns:p14="http://schemas.microsoft.com/office/powerpoint/2010/main" val="2686883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7199" y="624110"/>
            <a:ext cx="10290629"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问卷的结构</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857829" y="1669143"/>
            <a:ext cx="5631542" cy="4992914"/>
          </a:xfrm>
        </p:spPr>
        <p:txBody>
          <a:bodyPr>
            <a:noAutofit/>
          </a:bodyPr>
          <a:lstStyle/>
          <a:p>
            <a:r>
              <a:rPr lang="zh-CN" altLang="en-US" sz="2200" b="1" dirty="0" smtClean="0">
                <a:solidFill>
                  <a:srgbClr val="FF0000"/>
                </a:solidFill>
                <a:latin typeface="华文中宋" panose="02010600040101010101" pitchFamily="2" charset="-122"/>
                <a:ea typeface="华文中宋" panose="02010600040101010101" pitchFamily="2" charset="-122"/>
              </a:rPr>
              <a:t>问题及答案</a:t>
            </a:r>
            <a:r>
              <a:rPr lang="zh-CN" altLang="en-US" sz="2200" dirty="0" smtClean="0">
                <a:latin typeface="华文中宋" panose="02010600040101010101" pitchFamily="2" charset="-122"/>
                <a:ea typeface="华文中宋" panose="02010600040101010101" pitchFamily="2" charset="-122"/>
              </a:rPr>
              <a:t>：问卷的主体。问题可分为开放式问题和</a:t>
            </a:r>
            <a:r>
              <a:rPr lang="zh-CN" altLang="en-US" sz="2200" smtClean="0">
                <a:latin typeface="华文中宋" panose="02010600040101010101" pitchFamily="2" charset="-122"/>
                <a:ea typeface="华文中宋" panose="02010600040101010101" pitchFamily="2" charset="-122"/>
              </a:rPr>
              <a:t>封闭式</a:t>
            </a:r>
            <a:r>
              <a:rPr lang="zh-CN" altLang="en-US" sz="2200" smtClean="0">
                <a:latin typeface="华文中宋" panose="02010600040101010101" pitchFamily="2" charset="-122"/>
                <a:ea typeface="华文中宋" panose="02010600040101010101" pitchFamily="2" charset="-122"/>
              </a:rPr>
              <a:t>问题（一份问卷主要由封闭式问题构成）。</a:t>
            </a:r>
            <a:endParaRPr lang="en-US" altLang="zh-CN" sz="2200" dirty="0" smtClean="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开放式问题只提问题，不提供答案。封闭式问题则在提出问题的同时，还给出若干答案供选择。</a:t>
            </a:r>
            <a:endParaRPr lang="en-US" altLang="zh-CN" sz="2200" dirty="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开放式问题的优缺点：允许回答者充分自由地发表意见，但难于编码和统计分析，对填答者知识水平和文字表达能力有一定要求，费时费力。</a:t>
            </a:r>
            <a:endParaRPr lang="en-US" altLang="zh-CN" sz="2200" dirty="0" smtClean="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封闭式问题的优缺点：填答方便，省时省力，便于统计分析，但资料缺乏表现力，回答中的偏误不易发现。</a:t>
            </a:r>
            <a:endParaRPr lang="en-US" altLang="zh-CN" sz="2200" dirty="0" smtClean="0">
              <a:latin typeface="华文中宋" panose="02010600040101010101" pitchFamily="2" charset="-122"/>
              <a:ea typeface="华文中宋" panose="02010600040101010101" pitchFamily="2" charset="-122"/>
            </a:endParaRPr>
          </a:p>
          <a:p>
            <a:endParaRPr lang="en-US" altLang="zh-CN" sz="22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 y="1669143"/>
            <a:ext cx="1857830"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封面信</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指导语</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问题</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答案</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编码</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其他</a:t>
            </a:r>
            <a:r>
              <a:rPr lang="zh-CN" altLang="en-US" sz="2400" b="1" dirty="0">
                <a:solidFill>
                  <a:schemeClr val="tx1"/>
                </a:solidFill>
                <a:latin typeface="华文中宋" panose="02010600040101010101" pitchFamily="2" charset="-122"/>
                <a:ea typeface="华文中宋" panose="02010600040101010101" pitchFamily="2" charset="-122"/>
              </a:rPr>
              <a:t>资料</a:t>
            </a:r>
          </a:p>
        </p:txBody>
      </p:sp>
      <p:sp>
        <p:nvSpPr>
          <p:cNvPr id="5" name="内容占位符 2"/>
          <p:cNvSpPr txBox="1">
            <a:spLocks/>
          </p:cNvSpPr>
          <p:nvPr/>
        </p:nvSpPr>
        <p:spPr>
          <a:xfrm>
            <a:off x="7620000" y="1669142"/>
            <a:ext cx="4397829" cy="4992915"/>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封闭式问题：</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你最喜欢看哪类电视节目？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新闻节目 （</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体育节目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）文艺节目 （</a:t>
            </a:r>
            <a:r>
              <a:rPr lang="en-US" altLang="zh-CN" sz="2400" dirty="0" smtClean="0">
                <a:latin typeface="华文中宋" panose="02010600040101010101" pitchFamily="2" charset="-122"/>
                <a:ea typeface="华文中宋" panose="02010600040101010101" pitchFamily="2" charset="-122"/>
              </a:rPr>
              <a:t>4</a:t>
            </a:r>
            <a:r>
              <a:rPr lang="zh-CN" altLang="en-US" sz="2400" dirty="0" smtClean="0">
                <a:latin typeface="华文中宋" panose="02010600040101010101" pitchFamily="2" charset="-122"/>
                <a:ea typeface="华文中宋" panose="02010600040101010101" pitchFamily="2" charset="-122"/>
              </a:rPr>
              <a:t>）其他节目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smtClean="0">
                <a:latin typeface="华文中宋" panose="02010600040101010101" pitchFamily="2" charset="-122"/>
                <a:ea typeface="华文中宋" panose="02010600040101010101" pitchFamily="2" charset="-122"/>
              </a:rPr>
              <a:t> </a:t>
            </a:r>
          </a:p>
          <a:p>
            <a:r>
              <a:rPr lang="zh-CN" altLang="en-US" sz="2400" dirty="0" smtClean="0">
                <a:latin typeface="华文中宋" panose="02010600040101010101" pitchFamily="2" charset="-122"/>
                <a:ea typeface="华文中宋" panose="02010600040101010101" pitchFamily="2" charset="-122"/>
              </a:rPr>
              <a:t>开放式问题：</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您最喜欢看哪类电视节目？</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u="sng" dirty="0" smtClean="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p>
          <a:p>
            <a:pPr marL="0" indent="0">
              <a:buNone/>
            </a:pPr>
            <a:endParaRPr lang="en-US" altLang="zh-CN" sz="2400" dirty="0">
              <a:latin typeface="华文中宋" panose="02010600040101010101" pitchFamily="2" charset="-122"/>
              <a:ea typeface="华文中宋" panose="02010600040101010101" pitchFamily="2" charset="-122"/>
            </a:endParaRPr>
          </a:p>
        </p:txBody>
      </p:sp>
      <p:cxnSp>
        <p:nvCxnSpPr>
          <p:cNvPr id="7" name="直接连接符 6"/>
          <p:cNvCxnSpPr/>
          <p:nvPr/>
        </p:nvCxnSpPr>
        <p:spPr>
          <a:xfrm>
            <a:off x="8011886" y="6081485"/>
            <a:ext cx="3541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灯片编号占位符 5"/>
          <p:cNvSpPr>
            <a:spLocks noGrp="1"/>
          </p:cNvSpPr>
          <p:nvPr>
            <p:ph type="sldNum" sz="quarter" idx="12"/>
          </p:nvPr>
        </p:nvSpPr>
        <p:spPr/>
        <p:txBody>
          <a:bodyPr/>
          <a:lstStyle/>
          <a:p>
            <a:fld id="{38EFF9D1-B7F5-4019-90C1-5E027A8D5510}" type="slidenum">
              <a:rPr lang="zh-CN" altLang="en-US" smtClean="0"/>
              <a:t>14</a:t>
            </a:fld>
            <a:endParaRPr lang="zh-CN" altLang="en-US"/>
          </a:p>
        </p:txBody>
      </p:sp>
    </p:spTree>
    <p:extLst>
      <p:ext uri="{BB962C8B-B14F-4D97-AF65-F5344CB8AC3E}">
        <p14:creationId xmlns:p14="http://schemas.microsoft.com/office/powerpoint/2010/main" val="1750710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61028" y="624110"/>
            <a:ext cx="9826172"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问卷的结构</a:t>
            </a:r>
            <a:r>
              <a:rPr lang="en-US" altLang="zh-CN" sz="4800" b="1" dirty="0" smtClean="0">
                <a:latin typeface="华文中宋" panose="02010600040101010101" pitchFamily="2" charset="-122"/>
                <a:ea typeface="华文中宋" panose="02010600040101010101" pitchFamily="2" charset="-122"/>
              </a:rPr>
              <a:t>-3</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61027" y="1669143"/>
            <a:ext cx="4557487" cy="4992914"/>
          </a:xfrm>
        </p:spPr>
        <p:txBody>
          <a:bodyPr>
            <a:noAutofit/>
          </a:bodyPr>
          <a:lstStyle/>
          <a:p>
            <a:r>
              <a:rPr lang="zh-CN" altLang="en-US" sz="2600" b="1" dirty="0">
                <a:solidFill>
                  <a:srgbClr val="FF0000"/>
                </a:solidFill>
                <a:latin typeface="华文中宋" panose="02010600040101010101" pitchFamily="2" charset="-122"/>
                <a:ea typeface="华文中宋" panose="02010600040101010101" pitchFamily="2" charset="-122"/>
              </a:rPr>
              <a:t>编码</a:t>
            </a:r>
            <a:r>
              <a:rPr lang="zh-CN" altLang="en-US" sz="2600" dirty="0" smtClean="0">
                <a:latin typeface="华文中宋" panose="02010600040101010101" pitchFamily="2" charset="-122"/>
                <a:ea typeface="华文中宋" panose="02010600040101010101" pitchFamily="2" charset="-122"/>
              </a:rPr>
              <a:t>：赋予问题的每一个答案一个数字作为它的代码，并在每个问题末尾处预留方框，以便结果转录为数据。</a:t>
            </a:r>
            <a:endParaRPr lang="en-US" altLang="zh-CN" sz="2600" dirty="0" smtClean="0">
              <a:latin typeface="华文中宋" panose="02010600040101010101" pitchFamily="2" charset="-122"/>
              <a:ea typeface="华文中宋" panose="02010600040101010101" pitchFamily="2" charset="-122"/>
            </a:endParaRPr>
          </a:p>
          <a:p>
            <a:r>
              <a:rPr lang="zh-CN" altLang="en-US" sz="2600" dirty="0" smtClean="0">
                <a:latin typeface="华文中宋" panose="02010600040101010101" pitchFamily="2" charset="-122"/>
                <a:ea typeface="华文中宋" panose="02010600040101010101" pitchFamily="2" charset="-122"/>
              </a:rPr>
              <a:t>被调查者的回答转换为数字，便于在计算机中处理和定量分析。</a:t>
            </a:r>
            <a:endParaRPr lang="en-US" altLang="zh-CN" sz="2600" dirty="0" smtClean="0">
              <a:latin typeface="华文中宋" panose="02010600040101010101" pitchFamily="2" charset="-122"/>
              <a:ea typeface="华文中宋" panose="02010600040101010101" pitchFamily="2" charset="-122"/>
            </a:endParaRPr>
          </a:p>
          <a:p>
            <a:r>
              <a:rPr lang="zh-CN" altLang="en-US" sz="2600" b="1" dirty="0" smtClean="0">
                <a:solidFill>
                  <a:srgbClr val="FF0000"/>
                </a:solidFill>
                <a:latin typeface="华文中宋" panose="02010600040101010101" pitchFamily="2" charset="-122"/>
                <a:ea typeface="华文中宋" panose="02010600040101010101" pitchFamily="2" charset="-122"/>
              </a:rPr>
              <a:t>其他资料</a:t>
            </a:r>
            <a:r>
              <a:rPr lang="zh-CN" altLang="en-US" sz="2600" dirty="0" smtClean="0">
                <a:latin typeface="华文中宋" panose="02010600040101010101" pitchFamily="2" charset="-122"/>
                <a:ea typeface="华文中宋" panose="02010600040101010101" pitchFamily="2" charset="-122"/>
              </a:rPr>
              <a:t>：问卷上可能还有访问员姓名、访问日期、审核员姓名、被调查者住地等信息。</a:t>
            </a:r>
            <a:endParaRPr lang="en-US" altLang="zh-CN" sz="26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618514" y="1669143"/>
            <a:ext cx="5268687" cy="4992914"/>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您的年龄：</a:t>
            </a:r>
            <a:r>
              <a:rPr lang="en-US" altLang="zh-CN" sz="2400" u="sng" dirty="0" smtClean="0">
                <a:latin typeface="华文中宋" panose="02010600040101010101" pitchFamily="2" charset="-122"/>
                <a:ea typeface="华文中宋" panose="02010600040101010101" pitchFamily="2" charset="-122"/>
              </a:rPr>
              <a:t>___</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岁</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您的性别：</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1.</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男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女</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3）</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您的文化程度：</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1.</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小学以下</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初中</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3.</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高中或中专</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4.</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大专以上 </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a:latin typeface="华文中宋" panose="02010600040101010101" pitchFamily="2" charset="-122"/>
                <a:ea typeface="华文中宋" panose="02010600040101010101" pitchFamily="2" charset="-122"/>
                <a:sym typeface="Wingdings" panose="05000000000000000000" pitchFamily="2" charset="2"/>
              </a:rPr>
              <a:t> </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4</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）您月收入为</a:t>
            </a:r>
            <a:r>
              <a:rPr lang="zh-CN" altLang="en-US" sz="2400" u="sng" dirty="0" smtClean="0">
                <a:latin typeface="华文中宋" panose="02010600040101010101" pitchFamily="2" charset="-122"/>
                <a:ea typeface="华文中宋" panose="02010600040101010101" pitchFamily="2" charset="-122"/>
                <a:sym typeface="Wingdings" panose="05000000000000000000" pitchFamily="2" charset="2"/>
              </a:rPr>
              <a:t>    </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元           </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u="sng" dirty="0" smtClean="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p>
          <a:p>
            <a:pPr marL="0" indent="0">
              <a:buNone/>
            </a:pPr>
            <a:endParaRPr lang="en-US" altLang="zh-CN" sz="2400" dirty="0">
              <a:latin typeface="华文中宋" panose="02010600040101010101" pitchFamily="2" charset="-122"/>
              <a:ea typeface="华文中宋" panose="02010600040101010101" pitchFamily="2" charset="-122"/>
            </a:endParaRPr>
          </a:p>
        </p:txBody>
      </p:sp>
      <p:sp>
        <p:nvSpPr>
          <p:cNvPr id="6" name="矩形 5"/>
          <p:cNvSpPr/>
          <p:nvPr/>
        </p:nvSpPr>
        <p:spPr>
          <a:xfrm>
            <a:off x="11263086" y="1763486"/>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1263086" y="2206215"/>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1263086" y="273049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443029" y="5225144"/>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0773226"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1117943"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1459034"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0105569"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内容占位符 2"/>
          <p:cNvSpPr txBox="1">
            <a:spLocks/>
          </p:cNvSpPr>
          <p:nvPr/>
        </p:nvSpPr>
        <p:spPr>
          <a:xfrm>
            <a:off x="-1" y="1669143"/>
            <a:ext cx="1843314"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封面信</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指导语</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问题</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答案</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编码</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其他资料</a:t>
            </a:r>
            <a:endParaRPr lang="zh-CN" altLang="en-US" sz="2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15</a:t>
            </a:fld>
            <a:endParaRPr lang="zh-CN" altLang="en-US"/>
          </a:p>
        </p:txBody>
      </p:sp>
    </p:spTree>
    <p:extLst>
      <p:ext uri="{BB962C8B-B14F-4D97-AF65-F5344CB8AC3E}">
        <p14:creationId xmlns:p14="http://schemas.microsoft.com/office/powerpoint/2010/main" val="1844418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4857" y="624110"/>
            <a:ext cx="9109755" cy="762238"/>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967345" y="1944914"/>
            <a:ext cx="9324110" cy="4736106"/>
          </a:xfrm>
        </p:spPr>
        <p:txBody>
          <a:bodyPr>
            <a:noAutofit/>
          </a:bodyPr>
          <a:lstStyle/>
          <a:p>
            <a:r>
              <a:rPr lang="en-US" altLang="zh-CN" sz="2400" b="1" dirty="0" smtClean="0">
                <a:latin typeface="华文中宋" panose="02010600040101010101" pitchFamily="2" charset="-122"/>
                <a:ea typeface="华文中宋" panose="02010600040101010101" pitchFamily="2" charset="-122"/>
              </a:rPr>
              <a:t>1、</a:t>
            </a:r>
            <a:r>
              <a:rPr lang="zh-CN" altLang="en-US" sz="2400" b="1" dirty="0" smtClean="0">
                <a:latin typeface="华文中宋" panose="02010600040101010101" pitchFamily="2" charset="-122"/>
                <a:ea typeface="华文中宋" panose="02010600040101010101" pitchFamily="2" charset="-122"/>
              </a:rPr>
              <a:t>要明确问卷设计的出发点</a:t>
            </a:r>
            <a:endParaRPr lang="en-US" altLang="zh-CN" sz="2400" b="1" dirty="0" smtClean="0">
              <a:latin typeface="华文中宋" panose="02010600040101010101" pitchFamily="2" charset="-122"/>
              <a:ea typeface="华文中宋" panose="02010600040101010101" pitchFamily="2" charset="-122"/>
            </a:endParaRPr>
          </a:p>
          <a:p>
            <a:endParaRPr lang="en-US" altLang="zh-CN" sz="2400" b="1"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调查者的角度：紧紧围绕所调查的问题来进行。要对所调查的问题进行分析，设定好若干维度。围绕不同维度来设计问卷里的问题。</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例如</a:t>
            </a:r>
            <a:r>
              <a:rPr lang="zh-CN" altLang="en-US" sz="2400" dirty="0" smtClean="0">
                <a:latin typeface="华文中宋" panose="02010600040101010101" pitchFamily="2" charset="-122"/>
                <a:ea typeface="华文中宋" panose="02010600040101010101" pitchFamily="2" charset="-122"/>
              </a:rPr>
              <a:t>：调查的问题是老年人社区参与问题，可能需要从政治参与、公共管理参与、文娱活动参与</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等维度分别设计问题。</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被调查者的角度：注重问卷调查过程中人的因素，为被调查者提供方便，减少困难和麻烦。</a:t>
            </a:r>
            <a:endParaRPr lang="en-US" altLang="zh-CN" sz="24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16</a:t>
            </a:fld>
            <a:endParaRPr lang="zh-CN" altLang="en-US"/>
          </a:p>
        </p:txBody>
      </p:sp>
    </p:spTree>
    <p:extLst>
      <p:ext uri="{BB962C8B-B14F-4D97-AF65-F5344CB8AC3E}">
        <p14:creationId xmlns:p14="http://schemas.microsoft.com/office/powerpoint/2010/main" val="2707863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noGrp="1"/>
          </p:cNvSpPr>
          <p:nvPr>
            <p:ph idx="1"/>
          </p:nvPr>
        </p:nvSpPr>
        <p:spPr>
          <a:xfrm>
            <a:off x="1814286" y="1905000"/>
            <a:ext cx="6081485" cy="40062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400" b="1" dirty="0" smtClean="0">
                <a:latin typeface="华文中宋" panose="02010600040101010101" pitchFamily="2" charset="-122"/>
                <a:ea typeface="华文中宋" panose="02010600040101010101" pitchFamily="2" charset="-122"/>
              </a:rPr>
              <a:t>2、</a:t>
            </a:r>
            <a:r>
              <a:rPr lang="zh-CN" altLang="en-US" sz="2400" b="1" dirty="0" smtClean="0">
                <a:latin typeface="华文中宋" panose="02010600040101010101" pitchFamily="2" charset="-122"/>
                <a:ea typeface="华文中宋" panose="02010600040101010101" pitchFamily="2" charset="-122"/>
              </a:rPr>
              <a:t>明确阻碍问卷调查的各种因素</a:t>
            </a:r>
            <a:endParaRPr lang="en-US" altLang="zh-CN" sz="2400" b="1" dirty="0" smtClean="0">
              <a:latin typeface="华文中宋" panose="02010600040101010101" pitchFamily="2" charset="-122"/>
              <a:ea typeface="华文中宋" panose="02010600040101010101" pitchFamily="2" charset="-122"/>
            </a:endParaRPr>
          </a:p>
          <a:p>
            <a:endParaRPr lang="en-US" altLang="zh-CN" sz="800" b="1" dirty="0" smtClean="0">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主观因素：</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被问者因问卷长、复杂而畏难；</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因内容敏感而顾虑；</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因封面信解释不够而不重视；</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因问卷设计缺陷（内容脱离被调查者的实际情况，所用语言与被调查者文化背景不协调等）而不感兴趣。</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5" name="标题 1"/>
          <p:cNvSpPr>
            <a:spLocks noGrp="1"/>
          </p:cNvSpPr>
          <p:nvPr>
            <p:ph type="title"/>
          </p:nvPr>
        </p:nvSpPr>
        <p:spPr>
          <a:xfrm>
            <a:off x="1814287" y="624110"/>
            <a:ext cx="9690326" cy="1074061"/>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8244113" y="2148114"/>
            <a:ext cx="3497944" cy="399533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客观因素：</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阅读能力；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记忆能力；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计算能力。</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t>17</a:t>
            </a:fld>
            <a:endParaRPr lang="zh-CN" altLang="en-US"/>
          </a:p>
        </p:txBody>
      </p:sp>
    </p:spTree>
    <p:extLst>
      <p:ext uri="{BB962C8B-B14F-4D97-AF65-F5344CB8AC3E}">
        <p14:creationId xmlns:p14="http://schemas.microsoft.com/office/powerpoint/2010/main" val="1501384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046514" y="1640114"/>
            <a:ext cx="9260116" cy="4876800"/>
          </a:xfrm>
        </p:spPr>
        <p:txBody>
          <a:bodyPr>
            <a:noAutofit/>
          </a:bodyPr>
          <a:lstStyle/>
          <a:p>
            <a:r>
              <a:rPr lang="en-US" altLang="zh-CN" sz="2400" dirty="0">
                <a:latin typeface="华文中宋" panose="02010600040101010101" pitchFamily="2" charset="-122"/>
                <a:ea typeface="华文中宋" panose="02010600040101010101" pitchFamily="2" charset="-122"/>
              </a:rPr>
              <a:t>3、</a:t>
            </a:r>
            <a:r>
              <a:rPr lang="zh-CN" altLang="en-US" sz="2400" b="1" dirty="0">
                <a:latin typeface="华文中宋" panose="02010600040101010101" pitchFamily="2" charset="-122"/>
                <a:ea typeface="华文中宋" panose="02010600040101010101" pitchFamily="2" charset="-122"/>
              </a:rPr>
              <a:t>明确与问卷设计相关的各种</a:t>
            </a:r>
            <a:r>
              <a:rPr lang="zh-CN" altLang="en-US" sz="2400" b="1" dirty="0" smtClean="0">
                <a:latin typeface="华文中宋" panose="02010600040101010101" pitchFamily="2" charset="-122"/>
                <a:ea typeface="华文中宋" panose="02010600040101010101" pitchFamily="2" charset="-122"/>
              </a:rPr>
              <a:t>因素</a:t>
            </a:r>
            <a:endParaRPr lang="en-US" altLang="zh-CN" sz="2400" b="1" dirty="0" smtClean="0">
              <a:latin typeface="华文中宋" panose="02010600040101010101" pitchFamily="2" charset="-122"/>
              <a:ea typeface="华文中宋" panose="02010600040101010101" pitchFamily="2" charset="-122"/>
            </a:endParaRPr>
          </a:p>
          <a:p>
            <a:endParaRPr lang="en-US" altLang="zh-CN" sz="800" b="1" dirty="0">
              <a:latin typeface="华文中宋" panose="02010600040101010101" pitchFamily="2" charset="-122"/>
              <a:ea typeface="华文中宋" panose="02010600040101010101" pitchFamily="2" charset="-122"/>
            </a:endParaRPr>
          </a:p>
          <a:p>
            <a:endParaRPr lang="en-US" altLang="zh-CN" sz="8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调查内容</a:t>
            </a:r>
            <a:r>
              <a:rPr lang="zh-CN" altLang="en-US" sz="2400" dirty="0" smtClean="0">
                <a:latin typeface="华文中宋" panose="02010600040101010101" pitchFamily="2" charset="-122"/>
                <a:ea typeface="华文中宋" panose="02010600040101010101" pitchFamily="2" charset="-122"/>
              </a:rPr>
              <a:t>：如果是调查对象熟悉、感兴趣的内容，则问卷宜详细、深入；反之则反。</a:t>
            </a:r>
            <a:endParaRPr lang="en-US" altLang="zh-CN" sz="2400" dirty="0" smtClean="0">
              <a:latin typeface="华文中宋" panose="02010600040101010101" pitchFamily="2" charset="-122"/>
              <a:ea typeface="华文中宋" panose="02010600040101010101" pitchFamily="2" charset="-122"/>
            </a:endParaRPr>
          </a:p>
          <a:p>
            <a:endParaRPr lang="en-US" altLang="zh-CN" sz="8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样本性质：根据样本的职业、文化程度等方面的差异设计问卷。</a:t>
            </a:r>
            <a:endParaRPr lang="en-US" altLang="zh-CN" sz="2400" dirty="0" smtClean="0">
              <a:latin typeface="华文中宋" panose="02010600040101010101" pitchFamily="2" charset="-122"/>
              <a:ea typeface="华文中宋" panose="02010600040101010101" pitchFamily="2" charset="-122"/>
            </a:endParaRPr>
          </a:p>
          <a:p>
            <a:endParaRPr lang="en-US" altLang="zh-CN" sz="8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问卷使用方式：如是自填式问卷，宜简单明了；如是访问式问卷，</a:t>
            </a:r>
            <a:r>
              <a:rPr lang="zh-CN" altLang="en-US" sz="2400" dirty="0">
                <a:latin typeface="华文中宋" panose="02010600040101010101" pitchFamily="2" charset="-122"/>
                <a:ea typeface="华文中宋" panose="02010600040101010101" pitchFamily="2" charset="-122"/>
              </a:rPr>
              <a:t>可</a:t>
            </a:r>
            <a:r>
              <a:rPr lang="zh-CN" altLang="en-US" sz="2400" dirty="0" smtClean="0">
                <a:latin typeface="华文中宋" panose="02010600040101010101" pitchFamily="2" charset="-122"/>
                <a:ea typeface="华文中宋" panose="02010600040101010101" pitchFamily="2" charset="-122"/>
              </a:rPr>
              <a:t>复杂一些。</a:t>
            </a:r>
            <a:endParaRPr lang="en-US" altLang="zh-CN" sz="2400" dirty="0">
              <a:latin typeface="华文中宋" panose="02010600040101010101" pitchFamily="2" charset="-122"/>
              <a:ea typeface="华文中宋" panose="02010600040101010101" pitchFamily="2" charset="-122"/>
            </a:endParaRPr>
          </a:p>
          <a:p>
            <a:endParaRPr lang="zh-CN" altLang="en-US" sz="2400" dirty="0"/>
          </a:p>
        </p:txBody>
      </p:sp>
      <p:sp>
        <p:nvSpPr>
          <p:cNvPr id="4" name="标题 1"/>
          <p:cNvSpPr>
            <a:spLocks noGrp="1"/>
          </p:cNvSpPr>
          <p:nvPr>
            <p:ph type="title"/>
          </p:nvPr>
        </p:nvSpPr>
        <p:spPr>
          <a:xfrm>
            <a:off x="2592925" y="624110"/>
            <a:ext cx="8911687" cy="1016004"/>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-3</a:t>
            </a:r>
            <a:endParaRPr lang="zh-CN" altLang="en-US" sz="4800" b="1" dirty="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t>18</a:t>
            </a:fld>
            <a:endParaRPr lang="zh-CN" altLang="en-US"/>
          </a:p>
        </p:txBody>
      </p:sp>
    </p:spTree>
    <p:extLst>
      <p:ext uri="{BB962C8B-B14F-4D97-AF65-F5344CB8AC3E}">
        <p14:creationId xmlns:p14="http://schemas.microsoft.com/office/powerpoint/2010/main" val="1630971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0743" y="624110"/>
            <a:ext cx="9733869" cy="742935"/>
          </a:xfrm>
        </p:spPr>
        <p:txBody>
          <a:bodyPr>
            <a:normAutofit fontScale="90000"/>
          </a:bodyPr>
          <a:lstStyle/>
          <a:p>
            <a:r>
              <a:rPr lang="zh-CN" altLang="en-US" sz="4800" b="1" dirty="0" smtClean="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566058" y="1538513"/>
            <a:ext cx="2307772" cy="5036457"/>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问题的形式有哪些？</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填空式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二项选择式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多项单选式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多项限选式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多项排序式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多项任选式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矩阵式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表格式</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2873829" y="1538513"/>
            <a:ext cx="9042399" cy="508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请问您家有几口人？   </a:t>
            </a:r>
            <a:r>
              <a:rPr lang="zh-CN" altLang="en-US" sz="2400" u="sng" dirty="0" smtClean="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口</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2873830" y="2046514"/>
            <a:ext cx="9042398" cy="508001"/>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您是共青团员吗？      是             不是</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6" name="矩形 5"/>
          <p:cNvSpPr/>
          <p:nvPr/>
        </p:nvSpPr>
        <p:spPr>
          <a:xfrm>
            <a:off x="7111433" y="2160820"/>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787186" y="263977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内容占位符 2"/>
          <p:cNvSpPr txBox="1">
            <a:spLocks/>
          </p:cNvSpPr>
          <p:nvPr/>
        </p:nvSpPr>
        <p:spPr>
          <a:xfrm>
            <a:off x="2873830" y="2547255"/>
            <a:ext cx="9042398" cy="508001"/>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dirty="0" smtClean="0">
                <a:latin typeface="华文中宋" panose="02010600040101010101" pitchFamily="2" charset="-122"/>
                <a:ea typeface="华文中宋" panose="02010600040101010101" pitchFamily="2" charset="-122"/>
              </a:rPr>
              <a:t>您的文化程度是？小学以下      初中      高中或中专       大专以上</a:t>
            </a: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9" name="矩形 8"/>
          <p:cNvSpPr/>
          <p:nvPr/>
        </p:nvSpPr>
        <p:spPr>
          <a:xfrm>
            <a:off x="9017737" y="2160820"/>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871105" y="263977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9837790" y="2639777"/>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12" name="矩形 11"/>
          <p:cNvSpPr/>
          <p:nvPr/>
        </p:nvSpPr>
        <p:spPr>
          <a:xfrm>
            <a:off x="11504612" y="2639776"/>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内容占位符 2"/>
          <p:cNvSpPr txBox="1">
            <a:spLocks/>
          </p:cNvSpPr>
          <p:nvPr/>
        </p:nvSpPr>
        <p:spPr>
          <a:xfrm>
            <a:off x="2873830" y="3162304"/>
            <a:ext cx="9042398" cy="1467753"/>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dirty="0" smtClean="0">
                <a:latin typeface="华文中宋" panose="02010600040101010101" pitchFamily="2" charset="-122"/>
                <a:ea typeface="华文中宋" panose="02010600040101010101" pitchFamily="2" charset="-122"/>
              </a:rPr>
              <a:t>您最喜欢看哪些电视节目？  （可</a:t>
            </a:r>
            <a:r>
              <a:rPr lang="zh-CN" altLang="en-US" sz="2200" dirty="0">
                <a:latin typeface="华文中宋" panose="02010600040101010101" pitchFamily="2" charset="-122"/>
                <a:ea typeface="华文中宋" panose="02010600040101010101" pitchFamily="2" charset="-122"/>
              </a:rPr>
              <a:t>限选三项；可要求排序；可</a:t>
            </a:r>
            <a:r>
              <a:rPr lang="zh-CN" altLang="en-US" sz="2200" dirty="0" smtClean="0">
                <a:latin typeface="华文中宋" panose="02010600040101010101" pitchFamily="2" charset="-122"/>
                <a:ea typeface="华文中宋" panose="02010600040101010101" pitchFamily="2" charset="-122"/>
              </a:rPr>
              <a:t>任选</a:t>
            </a:r>
            <a:r>
              <a:rPr lang="zh-CN" altLang="en-US" sz="2200" dirty="0">
                <a:latin typeface="华文中宋" panose="02010600040101010101" pitchFamily="2" charset="-122"/>
                <a:ea typeface="华文中宋" panose="02010600040101010101" pitchFamily="2" charset="-122"/>
              </a:rPr>
              <a:t>）</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新闻节目        电视剧          体育节目        广告节目</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教育节目       歌舞节目        少儿节目        其他（请写明）                      </a:t>
            </a:r>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15" name="矩形 14"/>
          <p:cNvSpPr/>
          <p:nvPr/>
        </p:nvSpPr>
        <p:spPr>
          <a:xfrm>
            <a:off x="4571718"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71718" y="417920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69606"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269606" y="417920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8175620"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175620" y="420096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091223" y="372745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10522857" y="4458590"/>
            <a:ext cx="551543"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1214327" y="4179202"/>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内容占位符 2"/>
          <p:cNvSpPr txBox="1">
            <a:spLocks/>
          </p:cNvSpPr>
          <p:nvPr/>
        </p:nvSpPr>
        <p:spPr>
          <a:xfrm>
            <a:off x="2873830" y="4651812"/>
            <a:ext cx="9042398" cy="2008419"/>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ts val="1600"/>
              </a:lnSpc>
            </a:pPr>
            <a:r>
              <a:rPr lang="zh-CN" altLang="en-US" sz="2000" dirty="0" smtClean="0">
                <a:latin typeface="华文中宋" panose="02010600040101010101" pitchFamily="2" charset="-122"/>
                <a:ea typeface="华文中宋" panose="02010600040101010101" pitchFamily="2" charset="-122"/>
              </a:rPr>
              <a:t>您觉得以下现象在你们学校是否严重？</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                      很严重      比较严重      不太严重      不严重      不知道</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迟到</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早退</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请假</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a:latin typeface="华文中宋" panose="02010600040101010101" pitchFamily="2" charset="-122"/>
                <a:ea typeface="华文中宋" panose="02010600040101010101" pitchFamily="2" charset="-122"/>
              </a:rPr>
              <a:t>旷课</a:t>
            </a:r>
            <a:endParaRPr lang="en-US" altLang="zh-CN" sz="2000" dirty="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en-US" altLang="zh-CN" dirty="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zh-CN" altLang="en-US" dirty="0">
              <a:latin typeface="华文中宋" panose="02010600040101010101" pitchFamily="2" charset="-122"/>
              <a:ea typeface="华文中宋" panose="02010600040101010101" pitchFamily="2" charset="-122"/>
            </a:endParaRPr>
          </a:p>
        </p:txBody>
      </p:sp>
      <p:sp>
        <p:nvSpPr>
          <p:cNvPr id="26" name="矩形 25"/>
          <p:cNvSpPr/>
          <p:nvPr/>
        </p:nvSpPr>
        <p:spPr>
          <a:xfrm>
            <a:off x="5437638" y="5362120"/>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6751179" y="53403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282435" y="534761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9661296" y="533309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0909522" y="533309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5444897" y="5674175"/>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6758438" y="565240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289694" y="565966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9668555" y="56451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0916781" y="56451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437639" y="600074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6751180" y="5978979"/>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8282436" y="5986239"/>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9661297" y="5971724"/>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10909523" y="5971724"/>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437641" y="6320060"/>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6751182" y="629829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8282438" y="63055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9661299" y="629103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10909525" y="629103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6760757" y="264703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38EFF9D1-B7F5-4019-90C1-5E027A8D5510}" type="slidenum">
              <a:rPr lang="zh-CN" altLang="en-US" smtClean="0"/>
              <a:t>19</a:t>
            </a:fld>
            <a:endParaRPr lang="zh-CN" altLang="en-US"/>
          </a:p>
        </p:txBody>
      </p:sp>
    </p:spTree>
    <p:extLst>
      <p:ext uri="{BB962C8B-B14F-4D97-AF65-F5344CB8AC3E}">
        <p14:creationId xmlns:p14="http://schemas.microsoft.com/office/powerpoint/2010/main" val="47239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59200" y="624110"/>
            <a:ext cx="7745412" cy="1280890"/>
          </a:xfrm>
        </p:spPr>
        <p:txBody>
          <a:bodyPr>
            <a:noAutofit/>
          </a:bodyPr>
          <a:lstStyle/>
          <a:p>
            <a:r>
              <a:rPr lang="zh-CN" altLang="en-US" sz="6600" b="1" dirty="0" smtClean="0">
                <a:solidFill>
                  <a:srgbClr val="FF0000"/>
                </a:solidFill>
                <a:latin typeface="华文中宋" panose="02010600040101010101" pitchFamily="2" charset="-122"/>
                <a:ea typeface="华文中宋" panose="02010600040101010101" pitchFamily="2" charset="-122"/>
              </a:rPr>
              <a:t>内容</a:t>
            </a:r>
            <a:endParaRPr lang="zh-CN" altLang="en-US" sz="6600" b="1" dirty="0">
              <a:solidFill>
                <a:srgbClr val="FF0000"/>
              </a:solidFill>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3759200" y="2046515"/>
            <a:ext cx="7745412" cy="4426856"/>
          </a:xfrm>
        </p:spPr>
        <p:txBody>
          <a:bodyPr>
            <a:noAutofit/>
          </a:bodyPr>
          <a:lstStyle/>
          <a:p>
            <a:pPr>
              <a:lnSpc>
                <a:spcPct val="120000"/>
              </a:lnSpc>
            </a:pPr>
            <a:r>
              <a:rPr lang="zh-CN" altLang="en-US" sz="3200" b="1" dirty="0" smtClean="0">
                <a:latin typeface="华文中宋" panose="02010600040101010101" pitchFamily="2" charset="-122"/>
                <a:ea typeface="华文中宋" panose="02010600040101010101" pitchFamily="2" charset="-122"/>
              </a:rPr>
              <a:t>第</a:t>
            </a:r>
            <a:r>
              <a:rPr lang="zh-CN" altLang="en-US" sz="3200" b="1" dirty="0">
                <a:latin typeface="华文中宋" panose="02010600040101010101" pitchFamily="2" charset="-122"/>
                <a:ea typeface="华文中宋" panose="02010600040101010101" pitchFamily="2" charset="-122"/>
              </a:rPr>
              <a:t>一</a:t>
            </a:r>
            <a:r>
              <a:rPr lang="zh-CN" altLang="en-US" sz="3200" b="1" dirty="0" smtClean="0">
                <a:latin typeface="华文中宋" panose="02010600040101010101" pitchFamily="2" charset="-122"/>
                <a:ea typeface="华文中宋" panose="02010600040101010101" pitchFamily="2" charset="-122"/>
              </a:rPr>
              <a:t>部分 调查设计</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第二部分 查阅文献</a:t>
            </a:r>
            <a:endParaRPr lang="zh-CN" altLang="zh-CN" sz="3200" b="1" dirty="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第三部分 资料收</a:t>
            </a:r>
            <a:r>
              <a:rPr lang="zh-CN" altLang="en-US" sz="3200" b="1" dirty="0">
                <a:latin typeface="华文中宋" panose="02010600040101010101" pitchFamily="2" charset="-122"/>
                <a:ea typeface="华文中宋" panose="02010600040101010101" pitchFamily="2" charset="-122"/>
              </a:rPr>
              <a:t>集</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第四部分 资料整理与分析 </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第五部分 调查报告</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第六部分 调查伦理</a:t>
            </a:r>
            <a:endParaRPr lang="zh-CN" altLang="zh-CN" sz="3200" b="1" dirty="0">
              <a:latin typeface="华文中宋" panose="02010600040101010101" pitchFamily="2" charset="-122"/>
              <a:ea typeface="华文中宋" panose="02010600040101010101" pitchFamily="2" charset="-122"/>
            </a:endParaRPr>
          </a:p>
          <a:p>
            <a:endParaRPr lang="zh-CN" altLang="en-US" sz="1200"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t>2</a:t>
            </a:fld>
            <a:endParaRPr lang="zh-CN" altLang="en-US"/>
          </a:p>
        </p:txBody>
      </p:sp>
    </p:spTree>
    <p:extLst>
      <p:ext uri="{BB962C8B-B14F-4D97-AF65-F5344CB8AC3E}">
        <p14:creationId xmlns:p14="http://schemas.microsoft.com/office/powerpoint/2010/main" val="1836853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-2</a:t>
            </a:r>
            <a:endParaRPr lang="zh-CN" altLang="en-US" sz="4800" dirty="0"/>
          </a:p>
        </p:txBody>
      </p:sp>
      <p:sp>
        <p:nvSpPr>
          <p:cNvPr id="3" name="内容占位符 2"/>
          <p:cNvSpPr>
            <a:spLocks noGrp="1"/>
          </p:cNvSpPr>
          <p:nvPr>
            <p:ph idx="1"/>
          </p:nvPr>
        </p:nvSpPr>
        <p:spPr>
          <a:xfrm>
            <a:off x="2589212" y="2133599"/>
            <a:ext cx="8915400" cy="4296229"/>
          </a:xfrm>
        </p:spPr>
        <p:txBody>
          <a:bodyPr>
            <a:normAutofit fontScale="92500" lnSpcReduction="20000"/>
          </a:bodyPr>
          <a:lstStyle/>
          <a:p>
            <a:r>
              <a:rPr lang="zh-CN" altLang="en-US" sz="2800" b="1" dirty="0">
                <a:solidFill>
                  <a:srgbClr val="FF0000"/>
                </a:solidFill>
                <a:latin typeface="华文中宋" panose="02010600040101010101" pitchFamily="2" charset="-122"/>
                <a:ea typeface="华文中宋" panose="02010600040101010101" pitchFamily="2" charset="-122"/>
              </a:rPr>
              <a:t>多长的问卷是合适的？</a:t>
            </a:r>
            <a:endParaRPr lang="en-US" altLang="zh-CN" sz="2800" b="1" dirty="0">
              <a:solidFill>
                <a:srgbClr val="FF0000"/>
              </a:solidFill>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通常以回答者</a:t>
            </a:r>
            <a:r>
              <a:rPr lang="en-US" altLang="zh-CN" sz="2800" dirty="0">
                <a:latin typeface="华文中宋" panose="02010600040101010101" pitchFamily="2" charset="-122"/>
                <a:ea typeface="华文中宋" panose="02010600040101010101" pitchFamily="2" charset="-122"/>
              </a:rPr>
              <a:t>20</a:t>
            </a:r>
            <a:r>
              <a:rPr lang="zh-CN" altLang="en-US" sz="2800" dirty="0">
                <a:latin typeface="华文中宋" panose="02010600040101010101" pitchFamily="2" charset="-122"/>
                <a:ea typeface="华文中宋" panose="02010600040101010101" pitchFamily="2" charset="-122"/>
              </a:rPr>
              <a:t>分钟内能够答完为宜，最多不要超过</a:t>
            </a:r>
            <a:r>
              <a:rPr lang="en-US" altLang="zh-CN" sz="2800" dirty="0">
                <a:latin typeface="华文中宋" panose="02010600040101010101" pitchFamily="2" charset="-122"/>
                <a:ea typeface="华文中宋" panose="02010600040101010101" pitchFamily="2" charset="-122"/>
              </a:rPr>
              <a:t>30</a:t>
            </a:r>
            <a:r>
              <a:rPr lang="zh-CN" altLang="en-US" sz="2800" dirty="0">
                <a:latin typeface="华文中宋" panose="02010600040101010101" pitchFamily="2" charset="-122"/>
                <a:ea typeface="华文中宋" panose="02010600040101010101" pitchFamily="2" charset="-122"/>
              </a:rPr>
              <a:t>分钟。</a:t>
            </a:r>
            <a:endParaRPr lang="zh-CN" altLang="en-US" sz="2800" dirty="0"/>
          </a:p>
          <a:p>
            <a:endParaRPr lang="en-US" altLang="zh-CN" sz="2800" b="1" dirty="0" smtClean="0">
              <a:solidFill>
                <a:srgbClr val="FF0000"/>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如何</a:t>
            </a:r>
            <a:r>
              <a:rPr lang="zh-CN" altLang="en-US" sz="2800" b="1" dirty="0">
                <a:solidFill>
                  <a:srgbClr val="FF0000"/>
                </a:solidFill>
                <a:latin typeface="华文中宋" panose="02010600040101010101" pitchFamily="2" charset="-122"/>
                <a:ea typeface="华文中宋" panose="02010600040101010101" pitchFamily="2" charset="-122"/>
              </a:rPr>
              <a:t>排列问题的顺序</a:t>
            </a:r>
            <a:r>
              <a:rPr lang="zh-CN" altLang="en-US" sz="2800" b="1" dirty="0" smtClean="0">
                <a:solidFill>
                  <a:srgbClr val="FF0000"/>
                </a:solidFill>
                <a:latin typeface="华文中宋" panose="02010600040101010101" pitchFamily="2" charset="-122"/>
                <a:ea typeface="华文中宋" panose="02010600040101010101" pitchFamily="2" charset="-122"/>
              </a:rPr>
              <a:t>？</a:t>
            </a:r>
            <a:endParaRPr lang="en-US" altLang="zh-CN" sz="2800" b="1"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简单</a:t>
            </a:r>
            <a:r>
              <a:rPr lang="zh-CN" altLang="en-US" sz="2800" dirty="0">
                <a:latin typeface="华文中宋" panose="02010600040101010101" pitchFamily="2" charset="-122"/>
                <a:ea typeface="华文中宋" panose="02010600040101010101" pitchFamily="2" charset="-122"/>
              </a:rPr>
              <a:t>的在前，复杂的在后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令人感兴趣的</a:t>
            </a:r>
            <a:r>
              <a:rPr lang="zh-CN" altLang="en-US" sz="2800" dirty="0">
                <a:latin typeface="华文中宋" panose="02010600040101010101" pitchFamily="2" charset="-122"/>
                <a:ea typeface="华文中宋" panose="02010600040101010101" pitchFamily="2" charset="-122"/>
              </a:rPr>
              <a:t>在前</a:t>
            </a:r>
            <a:r>
              <a:rPr lang="zh-CN" altLang="en-US" sz="2800" dirty="0" smtClean="0">
                <a:latin typeface="华文中宋" panose="02010600040101010101" pitchFamily="2" charset="-122"/>
                <a:ea typeface="华文中宋" panose="02010600040101010101" pitchFamily="2" charset="-122"/>
              </a:rPr>
              <a:t>，易</a:t>
            </a:r>
            <a:r>
              <a:rPr lang="zh-CN" altLang="en-US" sz="2800" dirty="0">
                <a:latin typeface="华文中宋" panose="02010600040101010101" pitchFamily="2" charset="-122"/>
                <a:ea typeface="华文中宋" panose="02010600040101010101" pitchFamily="2" charset="-122"/>
              </a:rPr>
              <a:t>引起紧张或顾虑的在后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被</a:t>
            </a:r>
            <a:r>
              <a:rPr lang="zh-CN" altLang="en-US" sz="2800" dirty="0">
                <a:latin typeface="华文中宋" panose="02010600040101010101" pitchFamily="2" charset="-122"/>
                <a:ea typeface="华文中宋" panose="02010600040101010101" pitchFamily="2" charset="-122"/>
              </a:rPr>
              <a:t>调查者熟悉的在前，生疏的在后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行为</a:t>
            </a:r>
            <a:r>
              <a:rPr lang="zh-CN" altLang="en-US" sz="2800" dirty="0">
                <a:latin typeface="华文中宋" panose="02010600040101010101" pitchFamily="2" charset="-122"/>
                <a:ea typeface="华文中宋" panose="02010600040101010101" pitchFamily="2" charset="-122"/>
              </a:rPr>
              <a:t>问题在前，态度、意识和看法方面的问题在后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封闭式</a:t>
            </a:r>
            <a:r>
              <a:rPr lang="zh-CN" altLang="en-US" sz="2800" dirty="0">
                <a:latin typeface="华文中宋" panose="02010600040101010101" pitchFamily="2" charset="-122"/>
                <a:ea typeface="华文中宋" panose="02010600040101010101" pitchFamily="2" charset="-122"/>
              </a:rPr>
              <a:t>问题在前，开放式问题在后。</a:t>
            </a:r>
            <a:endParaRPr lang="en-US" altLang="zh-CN" sz="2800" dirty="0">
              <a:latin typeface="华文中宋" panose="02010600040101010101" pitchFamily="2" charset="-122"/>
              <a:ea typeface="华文中宋" panose="02010600040101010101" pitchFamily="2" charset="-122"/>
            </a:endParaRPr>
          </a:p>
          <a:p>
            <a:endParaRPr lang="zh-CN" altLang="en-US" sz="2800"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t>20</a:t>
            </a:fld>
            <a:endParaRPr lang="zh-CN" altLang="en-US"/>
          </a:p>
        </p:txBody>
      </p:sp>
    </p:spTree>
    <p:extLst>
      <p:ext uri="{BB962C8B-B14F-4D97-AF65-F5344CB8AC3E}">
        <p14:creationId xmlns:p14="http://schemas.microsoft.com/office/powerpoint/2010/main" val="1078031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86857" y="624110"/>
            <a:ext cx="9617755" cy="957947"/>
          </a:xfrm>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-3</a:t>
            </a:r>
            <a:endParaRPr lang="zh-CN" altLang="en-US" sz="4800" dirty="0"/>
          </a:p>
        </p:txBody>
      </p:sp>
      <p:sp>
        <p:nvSpPr>
          <p:cNvPr id="3" name="内容占位符 2"/>
          <p:cNvSpPr>
            <a:spLocks noGrp="1"/>
          </p:cNvSpPr>
          <p:nvPr>
            <p:ph idx="1"/>
          </p:nvPr>
        </p:nvSpPr>
        <p:spPr>
          <a:xfrm>
            <a:off x="1161143" y="1582057"/>
            <a:ext cx="10856686" cy="5007429"/>
          </a:xfrm>
        </p:spPr>
        <p:txBody>
          <a:bodyPr>
            <a:normAutofit lnSpcReduction="10000"/>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问卷设计有哪些常见错误？</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a:latin typeface="华文中宋" panose="02010600040101010101" pitchFamily="2" charset="-122"/>
                <a:ea typeface="华文中宋" panose="02010600040101010101" pitchFamily="2" charset="-122"/>
              </a:rPr>
              <a:t>概念抽象      </a:t>
            </a:r>
            <a:endParaRPr lang="en-US" altLang="zh-CN" sz="2400" b="1" dirty="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 例：请问你们家属于下列哪一类家庭？ </a:t>
            </a:r>
            <a:endParaRPr lang="en-US" altLang="zh-CN" sz="2400" dirty="0" smtClean="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核心家庭（</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主干家庭（</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夫妻家庭（</a:t>
            </a:r>
            <a:r>
              <a:rPr lang="en-US" altLang="zh-CN" sz="2400" dirty="0" smtClean="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单亲家庭（</a:t>
            </a:r>
            <a:r>
              <a:rPr lang="en-US" altLang="zh-CN" sz="2400" dirty="0">
                <a:latin typeface="华文楷体" panose="02010600040101010101" pitchFamily="2" charset="-122"/>
                <a:ea typeface="华文楷体" panose="02010600040101010101" pitchFamily="2" charset="-122"/>
              </a:rPr>
              <a:t>5</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联合家庭（</a:t>
            </a:r>
            <a:r>
              <a:rPr lang="en-US" altLang="zh-CN" sz="2400" dirty="0">
                <a:latin typeface="华文楷体" panose="02010600040101010101" pitchFamily="2" charset="-122"/>
                <a:ea typeface="华文楷体" panose="02010600040101010101" pitchFamily="2" charset="-122"/>
              </a:rPr>
              <a:t>6</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隔代家庭</a:t>
            </a:r>
            <a:endParaRPr lang="en-US" altLang="zh-CN" sz="2400" dirty="0" smtClean="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问题含糊</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例：你认为我国目前最需要：</a:t>
            </a:r>
            <a:endParaRPr lang="en-US" altLang="zh-CN" sz="2400" dirty="0" smtClean="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全面迅速</a:t>
            </a:r>
            <a:r>
              <a:rPr lang="zh-CN" altLang="en-US" sz="2400" dirty="0">
                <a:latin typeface="华文楷体" panose="02010600040101010101" pitchFamily="2" charset="-122"/>
                <a:ea typeface="华文楷体" panose="02010600040101010101" pitchFamily="2" charset="-122"/>
              </a:rPr>
              <a:t>改变</a:t>
            </a:r>
            <a:r>
              <a:rPr lang="zh-CN" altLang="en-US" sz="2400" dirty="0" smtClean="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全面缓慢改变（</a:t>
            </a:r>
            <a:r>
              <a:rPr lang="en-US" altLang="zh-CN" sz="2400" dirty="0">
                <a:latin typeface="华文楷体" panose="02010600040101010101" pitchFamily="2" charset="-122"/>
                <a:ea typeface="华文楷体" panose="02010600040101010101" pitchFamily="2" charset="-122"/>
              </a:rPr>
              <a:t>3</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部分迅速改变（</a:t>
            </a:r>
            <a:r>
              <a:rPr lang="en-US" altLang="zh-CN" sz="2400" dirty="0">
                <a:latin typeface="华文楷体" panose="02010600040101010101" pitchFamily="2" charset="-122"/>
                <a:ea typeface="华文楷体" panose="02010600040101010101" pitchFamily="2" charset="-122"/>
              </a:rPr>
              <a:t>4</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部分缓慢改变</a:t>
            </a:r>
            <a:endParaRPr lang="en-US" altLang="zh-CN" sz="2400" dirty="0" smtClean="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问题带有倾向性</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例：有人认为物价改革的结果最终有利于国家繁荣。你的看法：</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同意</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不同意</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不知道</a:t>
            </a:r>
            <a:endParaRPr lang="zh-CN" altLang="zh-CN" sz="2400" dirty="0">
              <a:latin typeface="华文楷体" panose="02010600040101010101" pitchFamily="2" charset="-122"/>
              <a:ea typeface="华文楷体"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21</a:t>
            </a:fld>
            <a:endParaRPr lang="zh-CN" altLang="en-US"/>
          </a:p>
        </p:txBody>
      </p:sp>
    </p:spTree>
    <p:extLst>
      <p:ext uri="{BB962C8B-B14F-4D97-AF65-F5344CB8AC3E}">
        <p14:creationId xmlns:p14="http://schemas.microsoft.com/office/powerpoint/2010/main" val="295217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-4</a:t>
            </a:r>
            <a:endParaRPr lang="zh-CN" altLang="en-US" sz="4800" dirty="0"/>
          </a:p>
        </p:txBody>
      </p:sp>
      <p:sp>
        <p:nvSpPr>
          <p:cNvPr id="3" name="内容占位符 2"/>
          <p:cNvSpPr>
            <a:spLocks noGrp="1"/>
          </p:cNvSpPr>
          <p:nvPr>
            <p:ph idx="1"/>
          </p:nvPr>
        </p:nvSpPr>
        <p:spPr>
          <a:xfrm>
            <a:off x="1190171" y="1582057"/>
            <a:ext cx="10314440" cy="5007429"/>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问卷设计有哪些常见错误？</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问题提法不妥</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例：你现在的实际文化程度相当于：</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小学（</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初中（</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高中或中专（</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大学</a:t>
            </a:r>
            <a:endParaRPr lang="en-US"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问题有多重含义：同时询问不同事情</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例：实行联产承包责任制以来，你和你家人的文化水平及生产技术能力是否能满足生产需要？</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能</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不能</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不知道</a:t>
            </a:r>
            <a:endParaRPr lang="en-US"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问题与答案不协调</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例：你认为你是否有调离的可能？</a:t>
            </a:r>
            <a:endParaRPr lang="en-US" altLang="zh-CN" sz="2400" dirty="0">
              <a:latin typeface="华文楷体" panose="02010600040101010101" pitchFamily="2" charset="-122"/>
              <a:ea typeface="华文楷体"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十分困难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比较困难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不太困难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十分容易</a:t>
            </a:r>
            <a:endParaRPr lang="zh-CN" altLang="zh-CN" sz="2400" dirty="0">
              <a:latin typeface="华文楷体" panose="02010600040101010101" pitchFamily="2" charset="-122"/>
              <a:ea typeface="华文楷体" panose="02010600040101010101" pitchFamily="2" charset="-122"/>
            </a:endParaRPr>
          </a:p>
          <a:p>
            <a:pPr marL="0" indent="0">
              <a:buNone/>
            </a:pPr>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22</a:t>
            </a:fld>
            <a:endParaRPr lang="zh-CN" altLang="en-US"/>
          </a:p>
        </p:txBody>
      </p:sp>
    </p:spTree>
    <p:extLst>
      <p:ext uri="{BB962C8B-B14F-4D97-AF65-F5344CB8AC3E}">
        <p14:creationId xmlns:p14="http://schemas.microsoft.com/office/powerpoint/2010/main" val="2495739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400" b="1" dirty="0">
                <a:latin typeface="华文中宋" panose="02010600040101010101" pitchFamily="2" charset="-122"/>
                <a:ea typeface="华文中宋" panose="02010600040101010101" pitchFamily="2" charset="-122"/>
              </a:rPr>
              <a:t>问卷注意事项</a:t>
            </a:r>
            <a:r>
              <a:rPr lang="en-US" altLang="zh-CN" sz="4400" b="1" dirty="0" smtClean="0">
                <a:latin typeface="华文中宋" panose="02010600040101010101" pitchFamily="2" charset="-122"/>
                <a:ea typeface="华文中宋" panose="02010600040101010101" pitchFamily="2" charset="-122"/>
              </a:rPr>
              <a:t>-5</a:t>
            </a:r>
            <a:endParaRPr lang="zh-CN" altLang="en-US" sz="4400" dirty="0"/>
          </a:p>
        </p:txBody>
      </p:sp>
      <p:sp>
        <p:nvSpPr>
          <p:cNvPr id="3" name="内容占位符 2"/>
          <p:cNvSpPr>
            <a:spLocks noGrp="1"/>
          </p:cNvSpPr>
          <p:nvPr>
            <p:ph idx="1"/>
          </p:nvPr>
        </p:nvSpPr>
        <p:spPr>
          <a:xfrm>
            <a:off x="1190171" y="1582057"/>
            <a:ext cx="10314440" cy="5007429"/>
          </a:xfrm>
        </p:spPr>
        <p:txBody>
          <a:bodyPr>
            <a:normAutofit/>
          </a:bodyPr>
          <a:lstStyle/>
          <a:p>
            <a:endParaRPr lang="en-US" altLang="zh-CN" sz="800" b="1"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答项不具同层</a:t>
            </a:r>
            <a:r>
              <a:rPr lang="zh-CN" altLang="en-US" sz="2400" b="1" dirty="0">
                <a:latin typeface="华文中宋" panose="02010600040101010101" pitchFamily="2" charset="-122"/>
                <a:ea typeface="华文中宋" panose="02010600040101010101" pitchFamily="2" charset="-122"/>
              </a:rPr>
              <a:t>性</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例：您希望自己从事什么职业？</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国家机关、党群组织、企事业单位负责人（</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专业技术人员（</a:t>
            </a:r>
            <a:r>
              <a:rPr lang="en-US" altLang="zh-CN" sz="2400" dirty="0">
                <a:latin typeface="华文楷体" panose="02010600040101010101" pitchFamily="2" charset="-122"/>
                <a:ea typeface="华文楷体" panose="02010600040101010101" pitchFamily="2" charset="-122"/>
              </a:rPr>
              <a:t>3 ）</a:t>
            </a:r>
            <a:r>
              <a:rPr lang="zh-CN" altLang="en-US" sz="2400" dirty="0">
                <a:latin typeface="华文楷体" panose="02010600040101010101" pitchFamily="2" charset="-122"/>
                <a:ea typeface="华文楷体" panose="02010600040101010101" pitchFamily="2" charset="-122"/>
              </a:rPr>
              <a:t>办事人员和有关人员（</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商业、服务业人员（</a:t>
            </a:r>
            <a:r>
              <a:rPr lang="en-US" altLang="zh-CN" sz="2400" dirty="0">
                <a:latin typeface="华文楷体" panose="02010600040101010101" pitchFamily="2" charset="-122"/>
                <a:ea typeface="华文楷体" panose="02010600040101010101" pitchFamily="2" charset="-122"/>
              </a:rPr>
              <a:t>5）</a:t>
            </a:r>
            <a:r>
              <a:rPr lang="zh-CN" altLang="en-US" sz="2400" dirty="0">
                <a:latin typeface="华文楷体" panose="02010600040101010101" pitchFamily="2" charset="-122"/>
                <a:ea typeface="华文楷体" panose="02010600040101010101" pitchFamily="2" charset="-122"/>
              </a:rPr>
              <a:t>农、林、牧、渔、水利业生产人员（</a:t>
            </a:r>
            <a:r>
              <a:rPr lang="en-US" altLang="zh-CN" sz="2400" dirty="0">
                <a:latin typeface="华文楷体" panose="02010600040101010101" pitchFamily="2" charset="-122"/>
                <a:ea typeface="华文楷体" panose="02010600040101010101" pitchFamily="2" charset="-122"/>
              </a:rPr>
              <a:t>6）</a:t>
            </a:r>
            <a:r>
              <a:rPr lang="zh-CN" altLang="en-US" sz="2400" dirty="0">
                <a:latin typeface="华文楷体" panose="02010600040101010101" pitchFamily="2" charset="-122"/>
                <a:ea typeface="华文楷体" panose="02010600040101010101" pitchFamily="2" charset="-122"/>
              </a:rPr>
              <a:t>生产、运输设备操作人员及有关人员（</a:t>
            </a:r>
            <a:r>
              <a:rPr lang="en-US" altLang="zh-CN" sz="2400" dirty="0">
                <a:latin typeface="华文楷体" panose="02010600040101010101" pitchFamily="2" charset="-122"/>
                <a:ea typeface="华文楷体" panose="02010600040101010101" pitchFamily="2" charset="-122"/>
              </a:rPr>
              <a:t>7）</a:t>
            </a:r>
            <a:r>
              <a:rPr lang="zh-CN" altLang="en-US" sz="2400" dirty="0">
                <a:latin typeface="华文楷体" panose="02010600040101010101" pitchFamily="2" charset="-122"/>
                <a:ea typeface="华文楷体" panose="02010600040101010101" pitchFamily="2" charset="-122"/>
              </a:rPr>
              <a:t>军人（</a:t>
            </a:r>
            <a:r>
              <a:rPr lang="en-US" altLang="zh-CN" sz="2400" dirty="0">
                <a:latin typeface="华文楷体" panose="02010600040101010101" pitchFamily="2" charset="-122"/>
                <a:ea typeface="华文楷体" panose="02010600040101010101" pitchFamily="2" charset="-122"/>
              </a:rPr>
              <a:t>8）</a:t>
            </a:r>
            <a:r>
              <a:rPr lang="zh-CN" altLang="en-US" sz="2400" dirty="0">
                <a:latin typeface="华文楷体" panose="02010600040101010101" pitchFamily="2" charset="-122"/>
                <a:ea typeface="华文楷体" panose="02010600040101010101" pitchFamily="2" charset="-122"/>
              </a:rPr>
              <a:t>清洁工（</a:t>
            </a:r>
            <a:r>
              <a:rPr lang="en-US" altLang="zh-CN" sz="2400" dirty="0">
                <a:latin typeface="华文楷体" panose="02010600040101010101" pitchFamily="2" charset="-122"/>
                <a:ea typeface="华文楷体" panose="02010600040101010101" pitchFamily="2" charset="-122"/>
              </a:rPr>
              <a:t>9）</a:t>
            </a:r>
            <a:r>
              <a:rPr lang="zh-CN" altLang="en-US" sz="2400" dirty="0">
                <a:latin typeface="华文楷体" panose="02010600040101010101" pitchFamily="2" charset="-122"/>
                <a:ea typeface="华文楷体" panose="02010600040101010101" pitchFamily="2" charset="-122"/>
              </a:rPr>
              <a:t>营业员（</a:t>
            </a:r>
            <a:r>
              <a:rPr lang="en-US" altLang="zh-CN" sz="2400" dirty="0">
                <a:latin typeface="华文楷体" panose="02010600040101010101" pitchFamily="2" charset="-122"/>
                <a:ea typeface="华文楷体" panose="02010600040101010101" pitchFamily="2" charset="-122"/>
              </a:rPr>
              <a:t>10）</a:t>
            </a:r>
            <a:r>
              <a:rPr lang="zh-CN" altLang="en-US" sz="2400" dirty="0">
                <a:latin typeface="华文楷体" panose="02010600040101010101" pitchFamily="2" charset="-122"/>
                <a:ea typeface="华文楷体" panose="02010600040101010101" pitchFamily="2" charset="-122"/>
              </a:rPr>
              <a:t>不便分类的其他从业人员 </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8</a:t>
            </a:r>
            <a:r>
              <a:rPr lang="en-US" altLang="zh-CN" sz="2400" dirty="0" smtClean="0">
                <a:latin typeface="华文中宋" panose="02010600040101010101" pitchFamily="2" charset="-122"/>
                <a:ea typeface="华文中宋" panose="02010600040101010101" pitchFamily="2" charset="-122"/>
              </a:rPr>
              <a:t>）（9）</a:t>
            </a:r>
            <a:r>
              <a:rPr lang="zh-CN" altLang="en-US" sz="2400" dirty="0" smtClean="0">
                <a:latin typeface="华文中宋" panose="02010600040101010101" pitchFamily="2" charset="-122"/>
                <a:ea typeface="华文中宋" panose="02010600040101010101" pitchFamily="2" charset="-122"/>
              </a:rPr>
              <a:t>两项是工种类别而不是职业类别</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答项不具有完整性</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仍以上题为例）</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23</a:t>
            </a:fld>
            <a:endParaRPr lang="zh-CN" altLang="en-US"/>
          </a:p>
        </p:txBody>
      </p:sp>
    </p:spTree>
    <p:extLst>
      <p:ext uri="{BB962C8B-B14F-4D97-AF65-F5344CB8AC3E}">
        <p14:creationId xmlns:p14="http://schemas.microsoft.com/office/powerpoint/2010/main" val="1321554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400" b="1" dirty="0">
                <a:latin typeface="华文中宋" panose="02010600040101010101" pitchFamily="2" charset="-122"/>
                <a:ea typeface="华文中宋" panose="02010600040101010101" pitchFamily="2" charset="-122"/>
              </a:rPr>
              <a:t>问卷注意事项</a:t>
            </a:r>
            <a:r>
              <a:rPr lang="en-US" altLang="zh-CN" sz="4400" b="1" dirty="0" smtClean="0">
                <a:latin typeface="华文中宋" panose="02010600040101010101" pitchFamily="2" charset="-122"/>
                <a:ea typeface="华文中宋" panose="02010600040101010101" pitchFamily="2" charset="-122"/>
              </a:rPr>
              <a:t>-6</a:t>
            </a:r>
            <a:endParaRPr lang="zh-CN" altLang="en-US" sz="4400" dirty="0"/>
          </a:p>
        </p:txBody>
      </p:sp>
      <p:sp>
        <p:nvSpPr>
          <p:cNvPr id="3" name="内容占位符 2"/>
          <p:cNvSpPr>
            <a:spLocks noGrp="1"/>
          </p:cNvSpPr>
          <p:nvPr>
            <p:ph idx="1"/>
          </p:nvPr>
        </p:nvSpPr>
        <p:spPr>
          <a:xfrm>
            <a:off x="1190171" y="1582057"/>
            <a:ext cx="10314440" cy="5007429"/>
          </a:xfrm>
        </p:spPr>
        <p:txBody>
          <a:bodyPr>
            <a:normAutofit/>
          </a:bodyPr>
          <a:lstStyle/>
          <a:p>
            <a:endParaRPr lang="en-US" altLang="zh-CN" sz="2400" b="1"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a:t>
            </a:r>
            <a:r>
              <a:rPr lang="zh-CN" altLang="en-US" sz="2400" b="1" dirty="0">
                <a:latin typeface="华文中宋" panose="02010600040101010101" pitchFamily="2" charset="-122"/>
                <a:ea typeface="华文中宋" panose="02010600040101010101" pitchFamily="2" charset="-122"/>
              </a:rPr>
              <a:t>项不具互斥性</a:t>
            </a:r>
            <a:endParaRPr lang="en-US" altLang="zh-CN" sz="2400" b="1" dirty="0">
              <a:latin typeface="华文中宋" panose="02010600040101010101" pitchFamily="2" charset="-122"/>
              <a:ea typeface="华文中宋"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en-US" sz="2400" dirty="0">
                <a:latin typeface="华文楷体" panose="02010600040101010101" pitchFamily="2" charset="-122"/>
                <a:ea typeface="华文楷体" panose="02010600040101010101" pitchFamily="2" charset="-122"/>
              </a:rPr>
              <a:t>例：您的专业技术职称是什么？</a:t>
            </a:r>
            <a:endParaRPr lang="en-US" altLang="zh-CN" sz="2400" dirty="0">
              <a:latin typeface="华文楷体" panose="02010600040101010101" pitchFamily="2" charset="-122"/>
              <a:ea typeface="华文楷体"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初级</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中级</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副高</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高级</a:t>
            </a:r>
            <a:endParaRPr lang="en-US" altLang="zh-CN" sz="2400" dirty="0" smtClean="0">
              <a:latin typeface="华文楷体" panose="02010600040101010101" pitchFamily="2" charset="-122"/>
              <a:ea typeface="华文楷体" panose="02010600040101010101" pitchFamily="2" charset="-122"/>
            </a:endParaRPr>
          </a:p>
          <a:p>
            <a:pPr marL="0" indent="0">
              <a:buNone/>
            </a:pPr>
            <a:endParaRPr lang="zh-CN"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答项不具回答的可能性（受调查者不能或不愿回答）</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例</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2014</a:t>
            </a:r>
            <a:r>
              <a:rPr lang="zh-CN" altLang="en-US" sz="2400" dirty="0" smtClean="0">
                <a:latin typeface="华文楷体" panose="02010600040101010101" pitchFamily="2" charset="-122"/>
                <a:ea typeface="华文楷体" panose="02010600040101010101" pitchFamily="2" charset="-122"/>
              </a:rPr>
              <a:t>年您家的恩格尔系数是（                ）。</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楷体" panose="02010600040101010101" pitchFamily="2" charset="-122"/>
                <a:ea typeface="华文楷体" panose="02010600040101010101" pitchFamily="2" charset="-122"/>
              </a:rPr>
              <a:t>    例</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您全家现有储蓄存款折合人民币是（                 ）元。</a:t>
            </a:r>
            <a:endParaRPr lang="en-US" altLang="zh-CN"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24</a:t>
            </a:fld>
            <a:endParaRPr lang="zh-CN" altLang="en-US"/>
          </a:p>
        </p:txBody>
      </p:sp>
    </p:spTree>
    <p:extLst>
      <p:ext uri="{BB962C8B-B14F-4D97-AF65-F5344CB8AC3E}">
        <p14:creationId xmlns:p14="http://schemas.microsoft.com/office/powerpoint/2010/main" val="2601186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1074061"/>
          </a:xfrm>
        </p:spPr>
        <p:txBody>
          <a:bodyPr>
            <a:normAutofit/>
          </a:bodyPr>
          <a:lstStyle/>
          <a:p>
            <a:r>
              <a:rPr lang="zh-CN" altLang="en-US" sz="4400" b="1" smtClean="0">
                <a:latin typeface="华文中宋" panose="02010600040101010101" pitchFamily="2" charset="-122"/>
                <a:ea typeface="华文中宋" panose="02010600040101010101" pitchFamily="2" charset="-122"/>
              </a:rPr>
              <a:t>问卷调查员注意事</a:t>
            </a:r>
            <a:r>
              <a:rPr lang="zh-CN" altLang="en-US" sz="4400" b="1">
                <a:latin typeface="华文中宋" panose="02010600040101010101" pitchFamily="2" charset="-122"/>
                <a:ea typeface="华文中宋" panose="02010600040101010101" pitchFamily="2" charset="-122"/>
              </a:rPr>
              <a:t>项</a:t>
            </a:r>
          </a:p>
        </p:txBody>
      </p:sp>
      <p:sp>
        <p:nvSpPr>
          <p:cNvPr id="3" name="内容占位符 2"/>
          <p:cNvSpPr>
            <a:spLocks noGrp="1"/>
          </p:cNvSpPr>
          <p:nvPr>
            <p:ph idx="1"/>
          </p:nvPr>
        </p:nvSpPr>
        <p:spPr>
          <a:xfrm>
            <a:off x="2365829" y="1904999"/>
            <a:ext cx="9138783" cy="4321629"/>
          </a:xfrm>
        </p:spPr>
        <p:txBody>
          <a:bodyPr>
            <a:noAutofit/>
          </a:bodyPr>
          <a:lstStyle/>
          <a:p>
            <a:r>
              <a:rPr lang="zh-CN" altLang="en-US" sz="2400" dirty="0" smtClean="0">
                <a:latin typeface="华文中宋" panose="02010600040101010101" pitchFamily="2" charset="-122"/>
                <a:ea typeface="华文中宋" panose="02010600040101010101" pitchFamily="2" charset="-122"/>
              </a:rPr>
              <a:t>表现得正式、普通、友善、礼貌，给被调查者留下好的第一印象。</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开场白简明扼要，意图明确，亲和力强。</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带好必要的证件，如学生证、学校证明（如有必要）。</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可先聊一会儿天，再入正题。</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要和被调查者有一定的目光和情感交流。</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注意控制调查进程。</a:t>
            </a:r>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25</a:t>
            </a:fld>
            <a:endParaRPr lang="zh-CN" altLang="en-US"/>
          </a:p>
        </p:txBody>
      </p:sp>
    </p:spTree>
    <p:extLst>
      <p:ext uri="{BB962C8B-B14F-4D97-AF65-F5344CB8AC3E}">
        <p14:creationId xmlns:p14="http://schemas.microsoft.com/office/powerpoint/2010/main" val="553477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pPr algn="ctr"/>
            <a:r>
              <a:rPr lang="zh-CN" altLang="en-US" sz="5400" b="1" dirty="0" smtClean="0">
                <a:latin typeface="华文中宋" panose="02010600040101010101" pitchFamily="2" charset="-122"/>
                <a:ea typeface="华文中宋" panose="02010600040101010101" pitchFamily="2" charset="-122"/>
              </a:rPr>
              <a:t>访</a:t>
            </a:r>
            <a:r>
              <a:rPr lang="zh-CN" altLang="en-US" sz="5400" b="1" dirty="0">
                <a:latin typeface="华文中宋" panose="02010600040101010101" pitchFamily="2" charset="-122"/>
                <a:ea typeface="华文中宋" panose="02010600040101010101" pitchFamily="2" charset="-122"/>
              </a:rPr>
              <a:t>谈</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26</a:t>
            </a:fld>
            <a:endParaRPr lang="zh-CN" altLang="en-US"/>
          </a:p>
        </p:txBody>
      </p:sp>
    </p:spTree>
    <p:extLst>
      <p:ext uri="{BB962C8B-B14F-4D97-AF65-F5344CB8AC3E}">
        <p14:creationId xmlns:p14="http://schemas.microsoft.com/office/powerpoint/2010/main" val="8527943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733869" cy="10160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（非结构式）访谈：设计提纲</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857829" y="1799771"/>
            <a:ext cx="9646783" cy="4934858"/>
          </a:xfrm>
        </p:spPr>
        <p:txBody>
          <a:bodyPr>
            <a:noAutofit/>
          </a:bodyPr>
          <a:lstStyle/>
          <a:p>
            <a:r>
              <a:rPr lang="zh-CN" altLang="en-US" sz="2800" dirty="0">
                <a:latin typeface="华文中宋" panose="02010600040101010101" pitchFamily="2" charset="-122"/>
                <a:ea typeface="华文中宋" panose="02010600040101010101" pitchFamily="2" charset="-122"/>
              </a:rPr>
              <a:t>一般是一个</a:t>
            </a:r>
            <a:r>
              <a:rPr lang="zh-CN" altLang="en-US" sz="2800" b="1" dirty="0">
                <a:solidFill>
                  <a:srgbClr val="FF0000"/>
                </a:solidFill>
                <a:latin typeface="华文中宋" panose="02010600040101010101" pitchFamily="2" charset="-122"/>
                <a:ea typeface="华文中宋" panose="02010600040101010101" pitchFamily="2" charset="-122"/>
              </a:rPr>
              <a:t>粗线条</a:t>
            </a:r>
            <a:r>
              <a:rPr lang="zh-CN" altLang="en-US" sz="2800" dirty="0">
                <a:latin typeface="华文中宋" panose="02010600040101010101" pitchFamily="2" charset="-122"/>
                <a:ea typeface="华文中宋" panose="02010600040101010101" pitchFamily="2" charset="-122"/>
              </a:rPr>
              <a:t>的访谈提纲，列出访谈者认为在访谈中应该了解的主要问题和应该覆盖的内容范围。</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访谈问题应该明白易懂，简要具体，具有可操作性。</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访谈提纲尽量在一页纸里完成。</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访谈提纲起的是</a:t>
            </a:r>
            <a:r>
              <a:rPr lang="zh-CN" altLang="en-US" sz="2800" b="1" dirty="0">
                <a:solidFill>
                  <a:srgbClr val="FF0000"/>
                </a:solidFill>
                <a:latin typeface="华文中宋" panose="02010600040101010101" pitchFamily="2" charset="-122"/>
                <a:ea typeface="华文中宋" panose="02010600040101010101" pitchFamily="2" charset="-122"/>
              </a:rPr>
              <a:t>提示作用</a:t>
            </a:r>
            <a:r>
              <a:rPr lang="zh-CN" altLang="en-US" sz="2800" dirty="0">
                <a:latin typeface="华文中宋" panose="02010600040101010101" pitchFamily="2" charset="-122"/>
                <a:ea typeface="华文中宋" panose="02010600040101010101" pitchFamily="2" charset="-122"/>
              </a:rPr>
              <a:t>，避免遗漏重要内容。</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既要进行设计</a:t>
            </a:r>
            <a:r>
              <a:rPr lang="zh-CN" altLang="en-US" sz="2800" dirty="0">
                <a:latin typeface="华文中宋" panose="02010600040101010101" pitchFamily="2" charset="-122"/>
                <a:ea typeface="华文中宋" panose="02010600040101010101" pitchFamily="2" charset="-122"/>
              </a:rPr>
              <a:t>，又要灵活处理，即，提问时相机行事，不拘泥于统一的程式和问题顺序。</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访谈提纲要有开放性，要考虑各种不同情形。</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27</a:t>
            </a:fld>
            <a:endParaRPr lang="zh-CN" altLang="en-US"/>
          </a:p>
        </p:txBody>
      </p:sp>
    </p:spTree>
    <p:extLst>
      <p:ext uri="{BB962C8B-B14F-4D97-AF65-F5344CB8AC3E}">
        <p14:creationId xmlns:p14="http://schemas.microsoft.com/office/powerpoint/2010/main" val="2966548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5996065" cy="1109271"/>
          </a:xfrm>
          <a:solidFill>
            <a:schemeClr val="tx1">
              <a:lumMod val="65000"/>
              <a:lumOff val="35000"/>
            </a:schemeClr>
          </a:solidFill>
        </p:spPr>
        <p:txBody>
          <a:bodyPr>
            <a:noAutofit/>
          </a:bodyPr>
          <a:lstStyle/>
          <a:p>
            <a:r>
              <a:rPr lang="zh-CN" altLang="en-US"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举例：</a:t>
            </a:r>
            <a:r>
              <a:rPr lang="en-US" altLang="zh-CN"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
            </a:r>
            <a:br>
              <a:rPr lang="en-US" altLang="zh-CN"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br>
            <a:r>
              <a:rPr lang="zh-CN" altLang="en-US"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贫困</a:t>
            </a:r>
            <a:r>
              <a:rPr lang="zh-CN" altLang="en-US" sz="3200"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学生人际交往状况访谈提纲</a:t>
            </a:r>
            <a:br>
              <a:rPr lang="zh-CN" altLang="en-US" sz="3200"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br>
            <a:endParaRPr lang="zh-CN" altLang="en-US" sz="3200"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p:txBody>
          <a:bodyPr/>
          <a:lstStyle/>
          <a:p>
            <a:endParaRPr lang="zh-CN" altLang="en-US" dirty="0"/>
          </a:p>
        </p:txBody>
      </p:sp>
      <p:sp>
        <p:nvSpPr>
          <p:cNvPr id="4" name="内容占位符 2"/>
          <p:cNvSpPr txBox="1">
            <a:spLocks/>
          </p:cNvSpPr>
          <p:nvPr/>
        </p:nvSpPr>
        <p:spPr>
          <a:xfrm>
            <a:off x="-1" y="1109272"/>
            <a:ext cx="5996066" cy="5748728"/>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1</a:t>
            </a:r>
            <a:r>
              <a:rPr lang="zh-CN" altLang="en-US" sz="2100" dirty="0" smtClean="0">
                <a:latin typeface="华文中宋" panose="02010600040101010101" pitchFamily="2" charset="-122"/>
                <a:ea typeface="华文中宋" panose="02010600040101010101" pitchFamily="2" charset="-122"/>
              </a:rPr>
              <a:t>、	你感觉你的人际关系怎么样？（好或者不好）那你觉得是什么因素影响了你的人际交往 ？</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2</a:t>
            </a:r>
            <a:r>
              <a:rPr lang="zh-CN" altLang="en-US" sz="2100" dirty="0" smtClean="0">
                <a:latin typeface="华文中宋" panose="02010600040101010101" pitchFamily="2" charset="-122"/>
                <a:ea typeface="华文中宋" panose="02010600040101010101" pitchFamily="2" charset="-122"/>
              </a:rPr>
              <a:t>、	来到这所特殊的女子大学，你觉得你的人际交往方面有什么变化？具体谈一谈，并说一下引起变化的原因是什么呢？</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3</a:t>
            </a:r>
            <a:r>
              <a:rPr lang="zh-CN" altLang="en-US" sz="2100" dirty="0" smtClean="0">
                <a:latin typeface="华文中宋" panose="02010600040101010101" pitchFamily="2" charset="-122"/>
                <a:ea typeface="华文中宋" panose="02010600040101010101" pitchFamily="2" charset="-122"/>
              </a:rPr>
              <a:t>、	你有没有因为自己是贫困生而感到自卑？（如果有）那现在还有这种感觉吗？为什么？自卑对你的人际交往影响大吗？为什么 ？</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4</a:t>
            </a:r>
            <a:r>
              <a:rPr lang="zh-CN" altLang="en-US" sz="2100" dirty="0" smtClean="0">
                <a:latin typeface="华文中宋" panose="02010600040101010101" pitchFamily="2" charset="-122"/>
                <a:ea typeface="华文中宋" panose="02010600040101010101" pitchFamily="2" charset="-122"/>
              </a:rPr>
              <a:t>、	你觉得你自己有没有自信？为什么？</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5</a:t>
            </a:r>
            <a:r>
              <a:rPr lang="zh-CN" altLang="en-US" sz="2100" dirty="0" smtClean="0">
                <a:latin typeface="华文中宋" panose="02010600040101010101" pitchFamily="2" charset="-122"/>
                <a:ea typeface="华文中宋" panose="02010600040101010101" pitchFamily="2" charset="-122"/>
              </a:rPr>
              <a:t>、	你的朋友多不多？一般通过什么方式认识的？</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6</a:t>
            </a:r>
            <a:r>
              <a:rPr lang="zh-CN" altLang="en-US" sz="2100" dirty="0" smtClean="0">
                <a:latin typeface="华文中宋" panose="02010600040101010101" pitchFamily="2" charset="-122"/>
                <a:ea typeface="华文中宋" panose="02010600040101010101" pitchFamily="2" charset="-122"/>
              </a:rPr>
              <a:t>、	和陌生人在一起，你会主动打招呼吗？为什么？</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7</a:t>
            </a:r>
            <a:r>
              <a:rPr lang="zh-CN" altLang="en-US" sz="2100" dirty="0" smtClean="0">
                <a:latin typeface="华文中宋" panose="02010600040101010101" pitchFamily="2" charset="-122"/>
                <a:ea typeface="华文中宋" panose="02010600040101010101" pitchFamily="2" charset="-122"/>
              </a:rPr>
              <a:t>、	你和寝室其他同学交往深不深？为什么？</a:t>
            </a:r>
            <a:endParaRPr lang="en-US" altLang="zh-CN" sz="2100" dirty="0" smtClean="0">
              <a:latin typeface="华文中宋" panose="02010600040101010101" pitchFamily="2" charset="-122"/>
              <a:ea typeface="华文中宋" panose="02010600040101010101" pitchFamily="2" charset="-122"/>
            </a:endParaRPr>
          </a:p>
          <a:p>
            <a:pPr marL="109537" indent="0">
              <a:buNone/>
              <a:tabLst>
                <a:tab pos="630238" algn="l"/>
              </a:tabLst>
              <a:defRPr/>
            </a:pPr>
            <a:r>
              <a:rPr lang="en-US" altLang="zh-CN" sz="2100" dirty="0">
                <a:latin typeface="华文中宋" panose="02010600040101010101" pitchFamily="2" charset="-122"/>
                <a:ea typeface="华文中宋" panose="02010600040101010101" pitchFamily="2" charset="-122"/>
              </a:rPr>
              <a:t>8</a:t>
            </a:r>
            <a:r>
              <a:rPr lang="zh-CN" altLang="en-US" sz="2100" dirty="0">
                <a:latin typeface="华文中宋" panose="02010600040101010101" pitchFamily="2" charset="-122"/>
                <a:ea typeface="华文中宋" panose="02010600040101010101" pitchFamily="2" charset="-122"/>
              </a:rPr>
              <a:t>、	你和班级或者其他群体交往多不多？深不深？为什么</a:t>
            </a:r>
            <a:r>
              <a:rPr lang="zh-CN" altLang="en-US" sz="2100" dirty="0" smtClean="0">
                <a:latin typeface="华文中宋" panose="02010600040101010101" pitchFamily="2" charset="-122"/>
                <a:ea typeface="华文中宋" panose="02010600040101010101" pitchFamily="2" charset="-122"/>
              </a:rPr>
              <a:t>？</a:t>
            </a:r>
          </a:p>
          <a:p>
            <a:pPr marL="109537" indent="0">
              <a:buFont typeface="Georgia" panose="02040502050405020303" pitchFamily="18" charset="0"/>
              <a:buNone/>
              <a:tabLst>
                <a:tab pos="630238" algn="l"/>
              </a:tabLst>
              <a:defRPr/>
            </a:pPr>
            <a:endParaRPr lang="zh-CN" altLang="en-US" sz="2100" dirty="0" smtClean="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bwMode="auto">
          <a:xfrm>
            <a:off x="5996066" y="0"/>
            <a:ext cx="6195933" cy="6858001"/>
          </a:xfrm>
          <a:prstGeom prst="rect">
            <a:avLst/>
          </a:prstGeom>
          <a:solidFill>
            <a:schemeClr val="bg1">
              <a:lumMod val="85000"/>
            </a:schemeClr>
          </a:solidFill>
          <a:ln>
            <a:noFill/>
          </a:ln>
        </p:spPr>
        <p:txBody>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537" indent="0">
              <a:buNone/>
              <a:tabLst>
                <a:tab pos="630238" algn="l"/>
              </a:tabLst>
              <a:defRPr/>
            </a:pPr>
            <a:endParaRPr lang="en-US" altLang="zh-CN" sz="2100" dirty="0" smtClean="0">
              <a:latin typeface="华文中宋" panose="02010600040101010101" pitchFamily="2" charset="-122"/>
              <a:ea typeface="华文中宋" panose="02010600040101010101" pitchFamily="2" charset="-122"/>
            </a:endParaRPr>
          </a:p>
          <a:p>
            <a:pPr marL="109537" indent="0">
              <a:buNone/>
              <a:tabLst>
                <a:tab pos="630238" algn="l"/>
              </a:tabLst>
              <a:defRPr/>
            </a:pPr>
            <a:endPar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endParaRPr>
          </a:p>
          <a:p>
            <a:pPr marL="109537" indent="0">
              <a:buNone/>
              <a:tabLst>
                <a:tab pos="630238" algn="l"/>
              </a:tabLst>
              <a:defRPr/>
            </a:pPr>
            <a:r>
              <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rPr>
              <a:t>9</a:t>
            </a:r>
            <a:r>
              <a:rPr lang="zh-CN" altLang="en-US" sz="2000" dirty="0" smtClean="0">
                <a:solidFill>
                  <a:schemeClr val="tx1">
                    <a:lumMod val="75000"/>
                    <a:lumOff val="25000"/>
                  </a:schemeClr>
                </a:solidFill>
                <a:latin typeface="华文中宋" panose="02010600040101010101" pitchFamily="2" charset="-122"/>
                <a:ea typeface="华文中宋" panose="02010600040101010101" pitchFamily="2" charset="-122"/>
              </a:rPr>
              <a:t>、	你在学校和家人的联系方式是什么？你多久联系一次？主要交谈的话题是什么？</a:t>
            </a:r>
          </a:p>
          <a:p>
            <a:pPr marL="109537" indent="0">
              <a:buFont typeface="Georgia" pitchFamily="18" charset="0"/>
              <a:buNone/>
              <a:tabLst>
                <a:tab pos="809625" algn="l"/>
              </a:tabLst>
              <a:defRPr/>
            </a:pPr>
            <a:r>
              <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rPr>
              <a:t>10</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你在与他人交往过程中是否存在障碍？最大的障碍是什么？为什么会有这种障碍？</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11</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你最喜欢与什么样的人进行交往？为什么</a:t>
            </a: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12</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你最讨厌什么样的人？有原因是什么？那你会和你讨厌的人打交道吗？</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13</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在你进行人际交往时，有没有感觉到焦虑？紧张？或者不安？（如果有）是什么原因？将如何进行调节？</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14</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你觉得自己是世界上最不幸的人吗？觉得世界对你公平？</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15</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你有认真的了解有关人际交往方面的事情吗？你觉得什么因素影响你的人际交往？</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16</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你认为人际交往重要吗？你会为了自己有一个好的人际关系而努力吗？</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17</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如果你在人际交往或者人际关系上出现问题，你会采取什么样的方式进行解决？为什么？</a:t>
            </a:r>
          </a:p>
          <a:p>
            <a:pPr>
              <a:defRPr/>
            </a:pPr>
            <a:endParaRPr lang="zh-CN" altLang="en-US" sz="2100" dirty="0" smtClean="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a:xfrm>
            <a:off x="5002212" y="49420"/>
            <a:ext cx="779767" cy="365125"/>
          </a:xfrm>
        </p:spPr>
        <p:txBody>
          <a:bodyPr/>
          <a:lstStyle/>
          <a:p>
            <a:fld id="{38EFF9D1-B7F5-4019-90C1-5E027A8D5510}" type="slidenum">
              <a:rPr lang="zh-CN" altLang="en-US" smtClean="0"/>
              <a:t>28</a:t>
            </a:fld>
            <a:endParaRPr lang="zh-CN" altLang="en-US" dirty="0"/>
          </a:p>
        </p:txBody>
      </p:sp>
    </p:spTree>
    <p:extLst>
      <p:ext uri="{BB962C8B-B14F-4D97-AF65-F5344CB8AC3E}">
        <p14:creationId xmlns:p14="http://schemas.microsoft.com/office/powerpoint/2010/main" val="3380658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63907" y="624110"/>
            <a:ext cx="9840705" cy="1054789"/>
          </a:xfrm>
        </p:spPr>
        <p:txBody>
          <a:bodyPr>
            <a:normAutofit/>
          </a:bodyPr>
          <a:lstStyle/>
          <a:p>
            <a:r>
              <a:rPr lang="zh-CN" altLang="en-US" sz="4800" b="1" smtClean="0">
                <a:latin typeface="华文中宋" panose="02010600040101010101" pitchFamily="2" charset="-122"/>
                <a:ea typeface="华文中宋" panose="02010600040101010101" pitchFamily="2" charset="-122"/>
              </a:rPr>
              <a:t>访谈提纲评析</a:t>
            </a:r>
            <a:endParaRPr lang="zh-CN" altLang="en-US" sz="4800" b="1"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1663907" y="1831299"/>
            <a:ext cx="9840705" cy="456950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defRPr/>
            </a:pP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四方面的内容</a:t>
            </a:r>
            <a:r>
              <a:rPr lang="en-US" altLang="zh-CN" sz="2400" dirty="0">
                <a:latin typeface="华文中宋" panose="02010600040101010101" pitchFamily="2" charset="-122"/>
                <a:ea typeface="华文中宋" panose="02010600040101010101" pitchFamily="2" charset="-122"/>
              </a:rPr>
              <a:t>——</a:t>
            </a:r>
          </a:p>
          <a:p>
            <a:pPr>
              <a:defRPr/>
            </a:pPr>
            <a:r>
              <a:rPr lang="zh-CN" altLang="en-US" sz="2400" dirty="0">
                <a:latin typeface="华文中宋" panose="02010600040101010101" pitchFamily="2" charset="-122"/>
                <a:ea typeface="华文中宋" panose="02010600040101010101" pitchFamily="2" charset="-122"/>
              </a:rPr>
              <a:t>心理状况：</a:t>
            </a:r>
            <a:r>
              <a:rPr lang="zh-CN" altLang="en-US" sz="2400" dirty="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a:latin typeface="华文中宋" panose="02010600040101010101" pitchFamily="2" charset="-122"/>
                <a:ea typeface="华文中宋" panose="02010600040101010101" pitchFamily="2" charset="-122"/>
                <a:sym typeface="Wingdings" panose="05000000000000000000" pitchFamily="2" charset="2"/>
              </a:rPr>
              <a:t>1</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公平感；</a:t>
            </a: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2</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自我认同；（</a:t>
            </a:r>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情绪状况</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交往</a:t>
            </a:r>
            <a:r>
              <a:rPr lang="zh-CN" altLang="en-US" sz="2400" dirty="0" smtClean="0">
                <a:latin typeface="华文中宋" panose="02010600040101010101" pitchFamily="2" charset="-122"/>
                <a:ea typeface="华文中宋" panose="02010600040101010101" pitchFamily="2" charset="-122"/>
              </a:rPr>
              <a:t>认知</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1）</a:t>
            </a:r>
            <a:r>
              <a:rPr lang="zh-CN" altLang="en-US" sz="2400" dirty="0" smtClean="0">
                <a:latin typeface="华文中宋" panose="02010600040101010101" pitchFamily="2" charset="-122"/>
                <a:ea typeface="华文中宋" panose="02010600040101010101" pitchFamily="2" charset="-122"/>
              </a:rPr>
              <a:t>交往</a:t>
            </a:r>
            <a:r>
              <a:rPr lang="zh-CN" altLang="en-US" sz="2400" dirty="0">
                <a:latin typeface="华文中宋" panose="02010600040101010101" pitchFamily="2" charset="-122"/>
                <a:ea typeface="华文中宋" panose="02010600040101010101" pitchFamily="2" charset="-122"/>
              </a:rPr>
              <a:t>的</a:t>
            </a:r>
            <a:r>
              <a:rPr lang="zh-CN" altLang="en-US" sz="2400" dirty="0" smtClean="0">
                <a:latin typeface="华文中宋" panose="02010600040101010101" pitchFamily="2" charset="-122"/>
                <a:ea typeface="华文中宋" panose="02010600040101010101" pitchFamily="2" charset="-122"/>
              </a:rPr>
              <a:t>重要性认知；（</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喜欢</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不喜欢与之交往的类型</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交往状况：与家人、室友、同学、朋友、陌生人的交往方式、频率、质量、障碍、解决办法</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影响交往的因素</a:t>
            </a:r>
            <a:endParaRPr lang="en-US" altLang="zh-CN"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3" name="灯片编号占位符 2"/>
          <p:cNvSpPr>
            <a:spLocks noGrp="1"/>
          </p:cNvSpPr>
          <p:nvPr>
            <p:ph type="sldNum" sz="quarter" idx="12"/>
          </p:nvPr>
        </p:nvSpPr>
        <p:spPr/>
        <p:txBody>
          <a:bodyPr/>
          <a:lstStyle/>
          <a:p>
            <a:fld id="{38EFF9D1-B7F5-4019-90C1-5E027A8D5510}" type="slidenum">
              <a:rPr lang="zh-CN" altLang="en-US" smtClean="0"/>
              <a:t>29</a:t>
            </a:fld>
            <a:endParaRPr lang="zh-CN" altLang="en-US"/>
          </a:p>
        </p:txBody>
      </p:sp>
    </p:spTree>
    <p:extLst>
      <p:ext uri="{BB962C8B-B14F-4D97-AF65-F5344CB8AC3E}">
        <p14:creationId xmlns:p14="http://schemas.microsoft.com/office/powerpoint/2010/main" val="87993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调查</a:t>
            </a:r>
            <a:r>
              <a:rPr lang="zh-CN" altLang="en-US" sz="6600" b="1" dirty="0">
                <a:latin typeface="华文中宋" panose="02010600040101010101" pitchFamily="2" charset="-122"/>
                <a:ea typeface="华文中宋" panose="02010600040101010101" pitchFamily="2" charset="-122"/>
              </a:rPr>
              <a:t>设计</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a:t>
            </a:r>
            <a:r>
              <a:rPr lang="zh-CN" altLang="en-US" sz="5400" b="1" dirty="0">
                <a:solidFill>
                  <a:srgbClr val="FF0000"/>
                </a:solidFill>
                <a:latin typeface="华文中宋" panose="02010600040101010101" pitchFamily="2" charset="-122"/>
                <a:ea typeface="华文中宋" panose="02010600040101010101" pitchFamily="2" charset="-122"/>
              </a:rPr>
              <a:t>一</a:t>
            </a:r>
            <a:r>
              <a:rPr lang="zh-CN" altLang="en-US" sz="5400" b="1" dirty="0" smtClean="0">
                <a:solidFill>
                  <a:srgbClr val="FF0000"/>
                </a:solidFill>
                <a:latin typeface="华文中宋" panose="02010600040101010101" pitchFamily="2" charset="-122"/>
                <a:ea typeface="华文中宋" panose="02010600040101010101" pitchFamily="2" charset="-122"/>
              </a:rPr>
              <a:t>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a:t>
            </a:fld>
            <a:endParaRPr lang="zh-CN" altLang="en-US"/>
          </a:p>
        </p:txBody>
      </p:sp>
    </p:spTree>
    <p:extLst>
      <p:ext uri="{BB962C8B-B14F-4D97-AF65-F5344CB8AC3E}">
        <p14:creationId xmlns:p14="http://schemas.microsoft.com/office/powerpoint/2010/main" val="4179568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77143" y="624110"/>
            <a:ext cx="9013371"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访谈技巧：进入访谈</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177143" y="1756229"/>
            <a:ext cx="9013371" cy="4154993"/>
          </a:xfrm>
        </p:spPr>
        <p:txBody>
          <a:bodyPr>
            <a:normAutofit/>
          </a:bodyPr>
          <a:lstStyle/>
          <a:p>
            <a:pPr lvl="0"/>
            <a:r>
              <a:rPr lang="zh-CN" altLang="en-US" sz="2800" dirty="0">
                <a:latin typeface="华文中宋" panose="02010600040101010101" pitchFamily="2" charset="-122"/>
                <a:ea typeface="华文中宋" panose="02010600040101010101" pitchFamily="2" charset="-122"/>
              </a:rPr>
              <a:t>轻松交谈起步</a:t>
            </a:r>
            <a:r>
              <a:rPr lang="zh-CN" altLang="en-US" sz="2800" dirty="0" smtClean="0">
                <a:latin typeface="华文中宋" panose="02010600040101010101" pitchFamily="2" charset="-122"/>
                <a:ea typeface="华文中宋" panose="02010600040101010101" pitchFamily="2" charset="-122"/>
              </a:rPr>
              <a:t>：尽可能</a:t>
            </a:r>
            <a:r>
              <a:rPr lang="zh-CN" altLang="en-US" sz="2800" dirty="0">
                <a:latin typeface="华文中宋" panose="02010600040101010101" pitchFamily="2" charset="-122"/>
                <a:ea typeface="华文中宋" panose="02010600040101010101" pitchFamily="2" charset="-122"/>
              </a:rPr>
              <a:t>自然地、结合受访者当时的具体情况开始谈话，以便活跃气氛，消除双方的隔膜。</a:t>
            </a:r>
            <a:endParaRPr lang="en-US" altLang="zh-CN" sz="2800" dirty="0">
              <a:latin typeface="华文中宋" panose="02010600040101010101" pitchFamily="2" charset="-122"/>
              <a:ea typeface="华文中宋" panose="02010600040101010101" pitchFamily="2" charset="-122"/>
            </a:endParaRPr>
          </a:p>
          <a:p>
            <a:pPr lvl="0"/>
            <a:endParaRPr lang="en-US" altLang="zh-CN" sz="1000"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自我介绍。</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解释访谈的目的和资料使用。</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30</a:t>
            </a:fld>
            <a:endParaRPr lang="zh-CN" altLang="en-US"/>
          </a:p>
        </p:txBody>
      </p:sp>
    </p:spTree>
    <p:extLst>
      <p:ext uri="{BB962C8B-B14F-4D97-AF65-F5344CB8AC3E}">
        <p14:creationId xmlns:p14="http://schemas.microsoft.com/office/powerpoint/2010/main" val="3297267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1371" y="624110"/>
            <a:ext cx="9603241" cy="986976"/>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访谈技巧：提问</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17485" y="1611086"/>
            <a:ext cx="9487127" cy="4963885"/>
          </a:xfrm>
        </p:spPr>
        <p:txBody>
          <a:bodyPr>
            <a:noAutofit/>
          </a:bodyPr>
          <a:lstStyle/>
          <a:p>
            <a:pPr eaLnBrk="0" fontAlgn="base" hangingPunct="0"/>
            <a:r>
              <a:rPr lang="zh-CN" altLang="en-US" sz="2400" dirty="0">
                <a:latin typeface="华文中宋" panose="02010600040101010101" pitchFamily="2" charset="-122"/>
                <a:ea typeface="华文中宋" panose="02010600040101010101" pitchFamily="2" charset="-122"/>
              </a:rPr>
              <a:t>多用开放型</a:t>
            </a:r>
            <a:r>
              <a:rPr lang="zh-CN" altLang="en-US" sz="2400" dirty="0" smtClean="0">
                <a:latin typeface="华文中宋" panose="02010600040101010101" pitchFamily="2" charset="-122"/>
                <a:ea typeface="华文中宋" panose="02010600040101010101" pitchFamily="2" charset="-122"/>
              </a:rPr>
              <a:t>问题（你是怎么成为这所学校的老师的？），</a:t>
            </a:r>
            <a:r>
              <a:rPr lang="zh-CN" altLang="en-US" sz="2400" dirty="0">
                <a:latin typeface="华文中宋" panose="02010600040101010101" pitchFamily="2" charset="-122"/>
                <a:ea typeface="华文中宋" panose="02010600040101010101" pitchFamily="2" charset="-122"/>
              </a:rPr>
              <a:t>少用封闭型</a:t>
            </a:r>
            <a:r>
              <a:rPr lang="zh-CN" altLang="en-US" sz="2400" dirty="0" smtClean="0">
                <a:latin typeface="华文中宋" panose="02010600040101010101" pitchFamily="2" charset="-122"/>
                <a:ea typeface="华文中宋" panose="02010600040101010101" pitchFamily="2" charset="-122"/>
              </a:rPr>
              <a:t>问题（你是高级教师吗？）。</a:t>
            </a:r>
            <a:endParaRPr lang="en-US"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多问具体</a:t>
            </a:r>
            <a:r>
              <a:rPr lang="zh-CN" altLang="en-US" sz="2400" dirty="0" smtClean="0">
                <a:latin typeface="华文中宋" panose="02010600040101010101" pitchFamily="2" charset="-122"/>
                <a:ea typeface="华文中宋" panose="02010600040101010101" pitchFamily="2" charset="-122"/>
              </a:rPr>
              <a:t>问题（谈谈你最近一次朋友聚会的情形），</a:t>
            </a:r>
            <a:r>
              <a:rPr lang="zh-CN" altLang="en-US" sz="2400" dirty="0">
                <a:latin typeface="华文中宋" panose="02010600040101010101" pitchFamily="2" charset="-122"/>
                <a:ea typeface="华文中宋" panose="02010600040101010101" pitchFamily="2" charset="-122"/>
              </a:rPr>
              <a:t>少问抽象</a:t>
            </a:r>
            <a:r>
              <a:rPr lang="zh-CN" altLang="en-US" sz="2400" dirty="0" smtClean="0">
                <a:latin typeface="华文中宋" panose="02010600040101010101" pitchFamily="2" charset="-122"/>
                <a:ea typeface="华文中宋" panose="02010600040101010101" pitchFamily="2" charset="-122"/>
              </a:rPr>
              <a:t>问题（你的人际关系怎么样？）。</a:t>
            </a:r>
            <a:endParaRPr lang="zh-CN"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多问</a:t>
            </a:r>
            <a:r>
              <a:rPr lang="zh-CN" altLang="zh-CN" sz="2400" dirty="0">
                <a:latin typeface="华文中宋" panose="02010600040101010101" pitchFamily="2" charset="-122"/>
                <a:ea typeface="华文中宋" panose="02010600040101010101" pitchFamily="2" charset="-122"/>
              </a:rPr>
              <a:t>结构简单明了、意义单一、容易被受访者理解的清晰型问题</a:t>
            </a:r>
            <a:r>
              <a:rPr lang="zh-CN" altLang="en-US" sz="2400" dirty="0">
                <a:latin typeface="华文中宋" panose="02010600040101010101" pitchFamily="2" charset="-122"/>
                <a:ea typeface="华文中宋" panose="02010600040101010101" pitchFamily="2" charset="-122"/>
              </a:rPr>
              <a:t>，少问</a:t>
            </a:r>
            <a:r>
              <a:rPr lang="zh-CN" altLang="zh-CN" sz="2400" dirty="0">
                <a:latin typeface="华文中宋" panose="02010600040101010101" pitchFamily="2" charset="-122"/>
                <a:ea typeface="华文中宋" panose="02010600040101010101" pitchFamily="2" charset="-122"/>
              </a:rPr>
              <a:t>语句结构复杂、承载多重意义的含混型问题。</a:t>
            </a:r>
            <a:endParaRPr lang="en-US" altLang="zh-CN" sz="2400" dirty="0">
              <a:latin typeface="华文中宋" panose="02010600040101010101" pitchFamily="2" charset="-122"/>
              <a:ea typeface="华文中宋" panose="02010600040101010101" pitchFamily="2" charset="-122"/>
            </a:endParaRPr>
          </a:p>
          <a:p>
            <a:pPr eaLnBrk="0" fontAlgn="base" hangingPunct="0"/>
            <a:endParaRPr lang="en-US"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对敏感问题宜采取迂回的方式问。</a:t>
            </a:r>
            <a:endParaRPr lang="en-US" altLang="zh-CN" sz="2400" dirty="0">
              <a:latin typeface="华文中宋" panose="02010600040101010101" pitchFamily="2" charset="-122"/>
              <a:ea typeface="华文中宋" panose="02010600040101010101" pitchFamily="2" charset="-122"/>
            </a:endParaRPr>
          </a:p>
          <a:p>
            <a:pPr lvl="0" eaLnBrk="0" fontAlgn="base" hangingPunct="0">
              <a:defRPr/>
            </a:pPr>
            <a:r>
              <a:rPr lang="zh-CN" altLang="en-US" sz="2400" dirty="0">
                <a:latin typeface="华文中宋" panose="02010600040101010101" pitchFamily="2" charset="-122"/>
                <a:ea typeface="华文中宋" panose="02010600040101010101" pitchFamily="2" charset="-122"/>
              </a:rPr>
              <a:t>例如，访谈一名小学老师，了解老师对于外来务工人员子弟是否有歧视时，不宜直接问。可问：</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据你了解，其他学校是不是存在歧视外来务工人员子弟的情况？</a:t>
            </a:r>
            <a:r>
              <a:rPr lang="en-US" altLang="zh-CN" sz="2400" dirty="0">
                <a:latin typeface="华文中宋" panose="02010600040101010101" pitchFamily="2" charset="-122"/>
                <a:ea typeface="华文中宋" panose="02010600040101010101" pitchFamily="2" charset="-122"/>
              </a:rPr>
              <a:t>”</a:t>
            </a:r>
          </a:p>
          <a:p>
            <a:endParaRPr lang="zh-CN" altLang="en-US" sz="26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31</a:t>
            </a:fld>
            <a:endParaRPr lang="zh-CN" altLang="en-US"/>
          </a:p>
        </p:txBody>
      </p:sp>
    </p:spTree>
    <p:extLst>
      <p:ext uri="{BB962C8B-B14F-4D97-AF65-F5344CB8AC3E}">
        <p14:creationId xmlns:p14="http://schemas.microsoft.com/office/powerpoint/2010/main" val="1414427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7201" y="522514"/>
            <a:ext cx="9777412" cy="841829"/>
          </a:xfrm>
        </p:spPr>
        <p:txBody>
          <a:bodyPr>
            <a:normAutofit/>
          </a:bodyPr>
          <a:lstStyle/>
          <a:p>
            <a:r>
              <a:rPr lang="zh-CN" altLang="en-US" sz="4800" b="1" dirty="0">
                <a:latin typeface="华文中宋" panose="02010600040101010101" pitchFamily="2" charset="-122"/>
                <a:ea typeface="华文中宋" panose="02010600040101010101" pitchFamily="2" charset="-122"/>
              </a:rPr>
              <a:t>访谈技巧：提问</a:t>
            </a:r>
            <a:r>
              <a:rPr lang="en-US" altLang="zh-CN" sz="4800" b="1" dirty="0" smtClean="0">
                <a:latin typeface="华文中宋" panose="02010600040101010101" pitchFamily="2" charset="-122"/>
                <a:ea typeface="华文中宋" panose="02010600040101010101" pitchFamily="2" charset="-122"/>
              </a:rPr>
              <a:t>-2</a:t>
            </a:r>
            <a:endParaRPr lang="zh-CN" altLang="en-US" sz="4800" dirty="0"/>
          </a:p>
        </p:txBody>
      </p:sp>
      <p:sp>
        <p:nvSpPr>
          <p:cNvPr id="3" name="内容占位符 2"/>
          <p:cNvSpPr>
            <a:spLocks noGrp="1"/>
          </p:cNvSpPr>
          <p:nvPr>
            <p:ph idx="1"/>
          </p:nvPr>
        </p:nvSpPr>
        <p:spPr>
          <a:xfrm>
            <a:off x="464457" y="1465943"/>
            <a:ext cx="11040155" cy="5225143"/>
          </a:xfrm>
        </p:spPr>
        <p:txBody>
          <a:bodyPr>
            <a:noAutofit/>
          </a:bodyPr>
          <a:lstStyle/>
          <a:p>
            <a:r>
              <a:rPr lang="zh-CN" altLang="en-US" sz="2200" b="1" dirty="0" smtClean="0">
                <a:solidFill>
                  <a:srgbClr val="FF0000"/>
                </a:solidFill>
                <a:latin typeface="华文中宋" panose="02010600040101010101" pitchFamily="2" charset="-122"/>
                <a:ea typeface="华文中宋" panose="02010600040101010101" pitchFamily="2" charset="-122"/>
              </a:rPr>
              <a:t>追问</a:t>
            </a:r>
            <a:endParaRPr lang="en-US" altLang="zh-CN" sz="2200" dirty="0" smtClean="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访谈</a:t>
            </a:r>
            <a:r>
              <a:rPr lang="zh-CN" altLang="en-US" sz="2200" dirty="0">
                <a:latin typeface="华文中宋" panose="02010600040101010101" pitchFamily="2" charset="-122"/>
                <a:ea typeface="华文中宋" panose="02010600040101010101" pitchFamily="2" charset="-122"/>
              </a:rPr>
              <a:t>者就受访者前面所说的某一观点、概念、语词、事件、行为进一步进行探询，将其挑选出来继续向对方发问</a:t>
            </a:r>
            <a:r>
              <a:rPr lang="zh-CN" altLang="en-US" sz="2200" dirty="0" smtClean="0">
                <a:latin typeface="华文中宋" panose="02010600040101010101" pitchFamily="2" charset="-122"/>
                <a:ea typeface="华文中宋" panose="02010600040101010101" pitchFamily="2" charset="-122"/>
              </a:rPr>
              <a:t>。追问是非常重要的技巧，它使细节得到深入挖掘。</a:t>
            </a:r>
            <a:endParaRPr lang="en-US" altLang="zh-CN" sz="2200" dirty="0">
              <a:latin typeface="华文中宋" panose="02010600040101010101" pitchFamily="2" charset="-122"/>
              <a:ea typeface="华文中宋" panose="02010600040101010101" pitchFamily="2" charset="-122"/>
            </a:endParaRPr>
          </a:p>
          <a:p>
            <a:r>
              <a:rPr lang="zh-CN" altLang="zh-CN" sz="2200" dirty="0" smtClean="0">
                <a:latin typeface="华文中宋" panose="02010600040101010101" pitchFamily="2" charset="-122"/>
                <a:ea typeface="华文中宋" panose="02010600040101010101" pitchFamily="2" charset="-122"/>
              </a:rPr>
              <a:t>追问要考虑受访者的感受，访谈者本人与受访者之间的关系以及访谈的敏感程度。最忌不顾对方情况强行抛出自己预先设计的各个问题。</a:t>
            </a:r>
            <a:endParaRPr lang="en-US" altLang="zh-CN" sz="2200" dirty="0" smtClean="0">
              <a:latin typeface="华文中宋" panose="02010600040101010101" pitchFamily="2" charset="-122"/>
              <a:ea typeface="华文中宋" panose="02010600040101010101" pitchFamily="2" charset="-122"/>
            </a:endParaRPr>
          </a:p>
          <a:p>
            <a:r>
              <a:rPr lang="zh-CN" altLang="en-US" sz="2200" b="1" dirty="0" smtClean="0">
                <a:solidFill>
                  <a:srgbClr val="FF0000"/>
                </a:solidFill>
                <a:latin typeface="华文中宋" panose="02010600040101010101" pitchFamily="2" charset="-122"/>
                <a:ea typeface="华文中宋" panose="02010600040101010101" pitchFamily="2" charset="-122"/>
              </a:rPr>
              <a:t>顺序</a:t>
            </a:r>
            <a:r>
              <a:rPr lang="en-US" altLang="zh-CN" sz="2200" b="1" dirty="0">
                <a:solidFill>
                  <a:srgbClr val="FF0000"/>
                </a:solidFill>
                <a:latin typeface="华文中宋" panose="02010600040101010101" pitchFamily="2" charset="-122"/>
                <a:ea typeface="华文中宋" panose="02010600040101010101" pitchFamily="2" charset="-122"/>
              </a:rPr>
              <a:t>——</a:t>
            </a:r>
          </a:p>
          <a:p>
            <a:r>
              <a:rPr lang="zh-CN" altLang="en-US" sz="2200" dirty="0">
                <a:latin typeface="华文中宋" panose="02010600040101010101" pitchFamily="2" charset="-122"/>
                <a:ea typeface="华文中宋" panose="02010600040101010101" pitchFamily="2" charset="-122"/>
              </a:rPr>
              <a:t>访谈问题一般是由浅入深，由简入繁，由近及远。浅与简既指内容的复杂程度，也指问题的敏感程度。近的事记得牢，因此由近及远。</a:t>
            </a:r>
            <a:endParaRPr lang="en-US" altLang="zh-CN" sz="2200" dirty="0">
              <a:latin typeface="华文中宋" panose="02010600040101010101" pitchFamily="2" charset="-122"/>
              <a:ea typeface="华文中宋" panose="02010600040101010101" pitchFamily="2" charset="-122"/>
            </a:endParaRPr>
          </a:p>
          <a:p>
            <a:r>
              <a:rPr lang="zh-CN" altLang="en-US" sz="2200" b="1" dirty="0" smtClean="0">
                <a:solidFill>
                  <a:srgbClr val="FF0000"/>
                </a:solidFill>
                <a:latin typeface="华文中宋" panose="02010600040101010101" pitchFamily="2" charset="-122"/>
                <a:ea typeface="华文中宋" panose="02010600040101010101" pitchFamily="2" charset="-122"/>
              </a:rPr>
              <a:t>过渡</a:t>
            </a:r>
            <a:r>
              <a:rPr lang="en-US" altLang="zh-CN" sz="2200" b="1" dirty="0">
                <a:solidFill>
                  <a:srgbClr val="FF0000"/>
                </a:solidFill>
                <a:latin typeface="华文中宋" panose="02010600040101010101" pitchFamily="2" charset="-122"/>
                <a:ea typeface="华文中宋" panose="02010600040101010101" pitchFamily="2" charset="-122"/>
              </a:rPr>
              <a:t>——</a:t>
            </a:r>
          </a:p>
          <a:p>
            <a:r>
              <a:rPr lang="zh-CN" altLang="en-US" sz="2200" dirty="0">
                <a:latin typeface="华文中宋" panose="02010600040101010101" pitchFamily="2" charset="-122"/>
                <a:ea typeface="华文中宋" panose="02010600040101010101" pitchFamily="2" charset="-122"/>
              </a:rPr>
              <a:t>问题与问题之间应过渡自然、流畅。不可固执地按访谈提纲顺序发问。</a:t>
            </a:r>
            <a:endParaRPr lang="en-US" altLang="zh-CN" sz="2200" dirty="0">
              <a:latin typeface="华文中宋" panose="02010600040101010101" pitchFamily="2" charset="-122"/>
              <a:ea typeface="华文中宋" panose="02010600040101010101" pitchFamily="2" charset="-122"/>
            </a:endParaRPr>
          </a:p>
          <a:p>
            <a:r>
              <a:rPr lang="zh-CN" altLang="en-US" sz="2200" dirty="0">
                <a:latin typeface="华文中宋" panose="02010600040101010101" pitchFamily="2" charset="-122"/>
                <a:ea typeface="华文中宋" panose="02010600040101010101" pitchFamily="2" charset="-122"/>
              </a:rPr>
              <a:t>例：一位母亲正在谈她的孩子如何调皮</a:t>
            </a:r>
            <a:r>
              <a:rPr lang="zh-CN" altLang="en-US" sz="2200" dirty="0" smtClean="0">
                <a:latin typeface="华文中宋" panose="02010600040101010101" pitchFamily="2" charset="-122"/>
                <a:ea typeface="华文中宋" panose="02010600040101010101" pitchFamily="2" charset="-122"/>
              </a:rPr>
              <a:t>，现</a:t>
            </a:r>
            <a:r>
              <a:rPr lang="zh-CN" altLang="en-US" sz="2200" dirty="0">
                <a:latin typeface="华文中宋" panose="02010600040101010101" pitchFamily="2" charset="-122"/>
                <a:ea typeface="华文中宋" panose="02010600040101010101" pitchFamily="2" charset="-122"/>
              </a:rPr>
              <a:t>在</a:t>
            </a:r>
            <a:r>
              <a:rPr lang="zh-CN" altLang="en-US" sz="2200" dirty="0" smtClean="0">
                <a:latin typeface="华文中宋" panose="02010600040101010101" pitchFamily="2" charset="-122"/>
                <a:ea typeface="华文中宋" panose="02010600040101010101" pitchFamily="2" charset="-122"/>
              </a:rPr>
              <a:t>你</a:t>
            </a:r>
            <a:r>
              <a:rPr lang="zh-CN" altLang="en-US" sz="2200" dirty="0">
                <a:latin typeface="华文中宋" panose="02010600040101010101" pitchFamily="2" charset="-122"/>
                <a:ea typeface="华文中宋" panose="02010600040101010101" pitchFamily="2" charset="-122"/>
              </a:rPr>
              <a:t>想转向她的工作，可问：</a:t>
            </a:r>
            <a:r>
              <a:rPr lang="en-US" altLang="zh-CN" sz="2200" dirty="0">
                <a:latin typeface="华文中宋" panose="02010600040101010101" pitchFamily="2" charset="-122"/>
                <a:ea typeface="华文中宋" panose="02010600040101010101" pitchFamily="2" charset="-122"/>
              </a:rPr>
              <a:t>“</a:t>
            </a:r>
            <a:r>
              <a:rPr lang="zh-CN" altLang="en-US" sz="2200" dirty="0">
                <a:latin typeface="华文中宋" panose="02010600040101010101" pitchFamily="2" charset="-122"/>
                <a:ea typeface="华文中宋" panose="02010600040101010101" pitchFamily="2" charset="-122"/>
              </a:rPr>
              <a:t>孩子这么调皮，这对您的工作有什么影响吗？</a:t>
            </a:r>
            <a:r>
              <a:rPr lang="en-US" altLang="zh-CN" sz="2200" dirty="0">
                <a:latin typeface="华文中宋" panose="02010600040101010101" pitchFamily="2" charset="-122"/>
                <a:ea typeface="华文中宋" panose="02010600040101010101" pitchFamily="2" charset="-122"/>
              </a:rPr>
              <a:t>”</a:t>
            </a:r>
          </a:p>
          <a:p>
            <a:endParaRPr lang="zh-CN" altLang="zh-CN" sz="2200" dirty="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32</a:t>
            </a:fld>
            <a:endParaRPr lang="zh-CN" altLang="en-US"/>
          </a:p>
        </p:txBody>
      </p:sp>
    </p:spTree>
    <p:extLst>
      <p:ext uri="{BB962C8B-B14F-4D97-AF65-F5344CB8AC3E}">
        <p14:creationId xmlns:p14="http://schemas.microsoft.com/office/powerpoint/2010/main" val="3567784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2687" y="624110"/>
            <a:ext cx="9971312"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访谈技巧：回应</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12686" y="1669143"/>
            <a:ext cx="9971313" cy="4760686"/>
          </a:xfrm>
        </p:spPr>
        <p:txBody>
          <a:bodyPr>
            <a:normAutofit/>
          </a:bodyPr>
          <a:lstStyle/>
          <a:p>
            <a:r>
              <a:rPr lang="zh-CN" altLang="en-US" sz="2400" dirty="0">
                <a:latin typeface="华文中宋" panose="02010600040101010101" pitchFamily="2" charset="-122"/>
                <a:ea typeface="华文中宋" panose="02010600040101010101" pitchFamily="2" charset="-122"/>
              </a:rPr>
              <a:t>回应是指访谈者对被访者谈话的应对。</a:t>
            </a:r>
            <a:endParaRPr lang="en-US" altLang="zh-CN" sz="2400" dirty="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回应的形式</a:t>
            </a:r>
            <a:r>
              <a:rPr lang="en-US" altLang="zh-CN" sz="2400" dirty="0">
                <a:latin typeface="华文中宋" panose="02010600040101010101" pitchFamily="2" charset="-122"/>
                <a:ea typeface="华文中宋" panose="02010600040101010101" pitchFamily="2" charset="-122"/>
              </a:rPr>
              <a:t>——</a:t>
            </a:r>
          </a:p>
          <a:p>
            <a:r>
              <a:rPr lang="zh-CN" altLang="en-US" sz="2400" dirty="0">
                <a:latin typeface="华文中宋" panose="02010600040101010101" pitchFamily="2" charset="-122"/>
                <a:ea typeface="华文中宋" panose="02010600040101010101" pitchFamily="2" charset="-122"/>
              </a:rPr>
              <a:t>表示认可。访谈者已听见受访者说的话，并希望受访者继续说下去。</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重复、重组和总结。访谈者将受访者所说的话用一、两句话概括地说出来，目的是帮对方清理思想，鼓励对方继续谈话，同时检验自己的理解是否正确。</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自我暴露。访谈者对受访者所谈的内容就自己有关的经历或经验作出回应，以增进双方的认同。</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鼓励对方。如果被访者有顾虑或为难，可通过回应进行鼓励。</a:t>
            </a:r>
            <a:endParaRPr lang="en-US" altLang="zh-CN" sz="24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33</a:t>
            </a:fld>
            <a:endParaRPr lang="zh-CN" altLang="en-US"/>
          </a:p>
        </p:txBody>
      </p:sp>
    </p:spTree>
    <p:extLst>
      <p:ext uri="{BB962C8B-B14F-4D97-AF65-F5344CB8AC3E}">
        <p14:creationId xmlns:p14="http://schemas.microsoft.com/office/powerpoint/2010/main" val="1820785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4229" y="624110"/>
            <a:ext cx="9240383" cy="11466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访谈员注意事项</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264229" y="1770743"/>
            <a:ext cx="8955313" cy="4876800"/>
          </a:xfrm>
        </p:spPr>
        <p:txBody>
          <a:bodyPr>
            <a:normAutofit/>
          </a:bodyPr>
          <a:lstStyle/>
          <a:p>
            <a:r>
              <a:rPr lang="zh-CN" altLang="en-US" sz="2800" dirty="0" smtClean="0">
                <a:latin typeface="华文中宋" panose="02010600040101010101" pitchFamily="2" charset="-122"/>
                <a:ea typeface="华文中宋" panose="02010600040101010101" pitchFamily="2" charset="-122"/>
              </a:rPr>
              <a:t>对问卷调查员的要求，也基本上适用于访谈员。</a:t>
            </a:r>
            <a:endParaRPr lang="en-US" altLang="zh-CN" sz="2800" dirty="0" smtClean="0">
              <a:latin typeface="华文中宋" panose="02010600040101010101" pitchFamily="2" charset="-122"/>
              <a:ea typeface="华文中宋" panose="02010600040101010101" pitchFamily="2" charset="-122"/>
            </a:endParaRPr>
          </a:p>
          <a:p>
            <a:endParaRPr lang="en-US" altLang="zh-CN" sz="1000" b="1"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访谈前注意与被访者沟通。访谈时间和地点的确定，以被访者的便利和意愿为准绳。</a:t>
            </a:r>
            <a:endParaRPr lang="en-US" altLang="zh-CN" sz="2800" dirty="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一次访谈持续的时间不宜太长，以</a:t>
            </a:r>
            <a:r>
              <a:rPr lang="en-US" altLang="zh-CN" sz="2800" dirty="0">
                <a:latin typeface="华文中宋" panose="02010600040101010101" pitchFamily="2" charset="-122"/>
                <a:ea typeface="华文中宋" panose="02010600040101010101" pitchFamily="2" charset="-122"/>
              </a:rPr>
              <a:t>1-2</a:t>
            </a:r>
            <a:r>
              <a:rPr lang="zh-CN" altLang="en-US" sz="2800" dirty="0">
                <a:latin typeface="华文中宋" panose="02010600040101010101" pitchFamily="2" charset="-122"/>
                <a:ea typeface="华文中宋" panose="02010600040101010101" pitchFamily="2" charset="-122"/>
              </a:rPr>
              <a:t>个小时为限。时间太短无法收集到充分信息，太长令受访者疲劳，产生反感。碰到侃神时例外</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endParaRPr lang="en-US" altLang="zh-CN" sz="2800" b="1"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34</a:t>
            </a:fld>
            <a:endParaRPr lang="zh-CN" altLang="en-US"/>
          </a:p>
        </p:txBody>
      </p:sp>
    </p:spTree>
    <p:extLst>
      <p:ext uri="{BB962C8B-B14F-4D97-AF65-F5344CB8AC3E}">
        <p14:creationId xmlns:p14="http://schemas.microsoft.com/office/powerpoint/2010/main" val="16174447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访谈员注意事项</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1" y="1727200"/>
            <a:ext cx="9806441" cy="4891314"/>
          </a:xfrm>
        </p:spPr>
        <p:txBody>
          <a:bodyPr>
            <a:normAutofit/>
          </a:bodyPr>
          <a:lstStyle/>
          <a:p>
            <a:r>
              <a:rPr lang="zh-CN" altLang="en-US" sz="2400" dirty="0">
                <a:latin typeface="华文中宋" panose="02010600040101010101" pitchFamily="2" charset="-122"/>
                <a:ea typeface="华文中宋" panose="02010600040101010101" pitchFamily="2" charset="-122"/>
              </a:rPr>
              <a:t>访谈时携带：访谈提纲；笔记本和纸</a:t>
            </a:r>
            <a:r>
              <a:rPr lang="zh-CN" altLang="en-US" sz="2400" dirty="0" smtClean="0">
                <a:latin typeface="华文中宋" panose="02010600040101010101" pitchFamily="2" charset="-122"/>
                <a:ea typeface="华文中宋" panose="02010600040101010101" pitchFamily="2" charset="-122"/>
              </a:rPr>
              <a:t>；笔</a:t>
            </a:r>
            <a:r>
              <a:rPr lang="zh-CN" altLang="en-US" sz="2400" dirty="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录音设备、</a:t>
            </a:r>
            <a:r>
              <a:rPr lang="zh-CN" altLang="en-US" sz="2400" dirty="0">
                <a:latin typeface="华文中宋" panose="02010600040101010101" pitchFamily="2" charset="-122"/>
                <a:ea typeface="华文中宋" panose="02010600040101010101" pitchFamily="2" charset="-122"/>
              </a:rPr>
              <a:t>备用电池等</a:t>
            </a:r>
            <a:endParaRPr lang="en-US" altLang="zh-CN" sz="2400" dirty="0">
              <a:latin typeface="华文中宋" panose="02010600040101010101" pitchFamily="2" charset="-122"/>
              <a:ea typeface="华文中宋" panose="02010600040101010101" pitchFamily="2" charset="-122"/>
            </a:endParaRPr>
          </a:p>
          <a:p>
            <a:endParaRPr lang="en-US" altLang="zh-CN" sz="800" dirty="0" smtClean="0">
              <a:latin typeface="华文中宋" panose="02010600040101010101" pitchFamily="2" charset="-122"/>
              <a:ea typeface="华文中宋" panose="02010600040101010101" pitchFamily="2" charset="-122"/>
            </a:endParaRPr>
          </a:p>
          <a:p>
            <a:r>
              <a:rPr lang="zh-CN" altLang="en-US" sz="2400" b="1" dirty="0">
                <a:latin typeface="华文中宋" panose="02010600040101010101" pitchFamily="2" charset="-122"/>
                <a:ea typeface="华文中宋" panose="02010600040101010101" pitchFamily="2" charset="-122"/>
              </a:rPr>
              <a:t>录音设备的使用</a:t>
            </a:r>
            <a:endParaRPr lang="en-US" altLang="zh-CN" sz="2400" b="1"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录音设备能使访谈过程的声音资料得到完整的记录。但录音设备也可能给被访者造成一定的顾虑，影响其表达意愿</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录音设备以专业录音笔为佳。录音笔的停止，或用手机录音要注意避免灾难性后果。</a:t>
            </a:r>
            <a:endParaRPr lang="en-US" altLang="zh-CN" sz="2400" dirty="0" smtClean="0">
              <a:latin typeface="华文中宋" panose="02010600040101010101" pitchFamily="2" charset="-122"/>
              <a:ea typeface="华文中宋" panose="02010600040101010101" pitchFamily="2" charset="-122"/>
            </a:endParaRPr>
          </a:p>
          <a:p>
            <a:endParaRPr lang="en-US" altLang="zh-CN" sz="800" b="1" dirty="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访谈记录</a:t>
            </a:r>
            <a:endParaRPr lang="en-US" altLang="zh-CN" sz="2400" b="1"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如有录音，从录音设备中转录；如无录音，应在访谈现场用笔纸扼要记录访谈过程，并且访谈结束的当天根据回忆将访谈过程更为详细地记录下来。</a:t>
            </a:r>
          </a:p>
          <a:p>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35</a:t>
            </a:fld>
            <a:endParaRPr lang="zh-CN" altLang="en-US"/>
          </a:p>
        </p:txBody>
      </p:sp>
    </p:spTree>
    <p:extLst>
      <p:ext uri="{BB962C8B-B14F-4D97-AF65-F5344CB8AC3E}">
        <p14:creationId xmlns:p14="http://schemas.microsoft.com/office/powerpoint/2010/main" val="36646274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latin typeface="华文中宋" panose="02010600040101010101" pitchFamily="2" charset="-122"/>
                <a:ea typeface="华文中宋" panose="02010600040101010101" pitchFamily="2" charset="-122"/>
              </a:rPr>
              <a:t>“</a:t>
            </a:r>
            <a:r>
              <a:rPr lang="zh-CN" altLang="en-US" sz="4800" b="1" dirty="0" smtClean="0">
                <a:latin typeface="华文中宋" panose="02010600040101010101" pitchFamily="2" charset="-122"/>
                <a:ea typeface="华文中宋" panose="02010600040101010101" pitchFamily="2" charset="-122"/>
              </a:rPr>
              <a:t>守门员</a:t>
            </a:r>
            <a:r>
              <a:rPr lang="en-US" altLang="zh-CN" sz="4800" b="1" dirty="0" smtClean="0">
                <a:latin typeface="华文中宋" panose="02010600040101010101" pitchFamily="2" charset="-122"/>
                <a:ea typeface="华文中宋" panose="02010600040101010101" pitchFamily="2" charset="-122"/>
              </a:rPr>
              <a:t>”</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204687" y="1698171"/>
            <a:ext cx="10299926" cy="5036458"/>
          </a:xfrm>
        </p:spPr>
        <p:txBody>
          <a:bodyPr>
            <a:noAutofit/>
          </a:bodyPr>
          <a:lstStyle/>
          <a:p>
            <a:r>
              <a:rPr lang="zh-CN" altLang="en-US" sz="2400" dirty="0" smtClean="0">
                <a:latin typeface="华文中宋" panose="02010600040101010101" pitchFamily="2" charset="-122"/>
                <a:ea typeface="华文中宋" panose="02010600040101010101" pitchFamily="2" charset="-122"/>
              </a:rPr>
              <a:t>在一些封闭性场所，如学校、村落里进行调查，如果涉及调查对象较多，可能需要获得守门员的支持。</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守门员</a:t>
            </a:r>
            <a:r>
              <a:rPr lang="zh-CN" altLang="en-US" sz="2400" dirty="0">
                <a:latin typeface="华文中宋" panose="02010600040101010101" pitchFamily="2" charset="-122"/>
                <a:ea typeface="华文中宋" panose="02010600040101010101" pitchFamily="2" charset="-122"/>
              </a:rPr>
              <a:t>是指那些在被研究群体内对被抽样的人具有权威的人，他们可以决定这些人是否参加研究</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守门员分为正式的守门员和非正式守门员</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pPr>
              <a:defRPr/>
            </a:pPr>
            <a:r>
              <a:rPr lang="zh-CN" altLang="en-US" sz="2400" dirty="0" smtClean="0">
                <a:latin typeface="华文中宋" panose="02010600040101010101" pitchFamily="2" charset="-122"/>
                <a:ea typeface="华文中宋" panose="02010600040101010101" pitchFamily="2" charset="-122"/>
              </a:rPr>
              <a:t>正式守门员是</a:t>
            </a:r>
            <a:r>
              <a:rPr lang="zh-CN" altLang="en-US" sz="2400" dirty="0">
                <a:latin typeface="华文中宋" panose="02010600040101010101" pitchFamily="2" charset="-122"/>
                <a:ea typeface="华文中宋" panose="02010600040101010101" pitchFamily="2" charset="-122"/>
              </a:rPr>
              <a:t>那些对被研究者来说具有正式权威头衔或职位的人，如一个单位的领导</a:t>
            </a:r>
            <a:r>
              <a:rPr lang="zh-CN" altLang="en-US" sz="2400" dirty="0" smtClean="0">
                <a:latin typeface="华文中宋" panose="02010600040101010101" pitchFamily="2" charset="-122"/>
                <a:ea typeface="华文中宋" panose="02010600040101010101" pitchFamily="2" charset="-122"/>
              </a:rPr>
              <a:t>。</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非正式守门员是指那些没有正式官衔，但在被研究者群体中声望较高，受到广泛尊敬的人，如宗族长老。研究者经常需争取其参与研究之中，以便带动其他人。</a:t>
            </a:r>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36</a:t>
            </a:fld>
            <a:endParaRPr lang="zh-CN" altLang="en-US"/>
          </a:p>
        </p:txBody>
      </p:sp>
    </p:spTree>
    <p:extLst>
      <p:ext uri="{BB962C8B-B14F-4D97-AF65-F5344CB8AC3E}">
        <p14:creationId xmlns:p14="http://schemas.microsoft.com/office/powerpoint/2010/main" val="10824429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资料整理与分析</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第四部分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5" name="内容占位符 2"/>
          <p:cNvSpPr>
            <a:spLocks noGrp="1"/>
          </p:cNvSpPr>
          <p:nvPr>
            <p:ph idx="1"/>
          </p:nvPr>
        </p:nvSpPr>
        <p:spPr>
          <a:xfrm>
            <a:off x="7097486" y="3839029"/>
            <a:ext cx="4407126" cy="2474686"/>
          </a:xfrm>
        </p:spPr>
        <p:txBody>
          <a:bodyPr>
            <a:noAutofit/>
          </a:bodyPr>
          <a:lstStyle/>
          <a:p>
            <a:r>
              <a:rPr lang="zh-CN" altLang="en-US" sz="3200" dirty="0" smtClean="0">
                <a:latin typeface="华文中宋" panose="02010600040101010101" pitchFamily="2" charset="-122"/>
                <a:ea typeface="华文中宋" panose="02010600040101010101" pitchFamily="2" charset="-122"/>
              </a:rPr>
              <a:t>问卷数据整理</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问卷数据分析</a:t>
            </a: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访谈资料整理</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访谈资料分析</a:t>
            </a:r>
            <a:endParaRPr lang="en-US" altLang="zh-CN" sz="3200" dirty="0" smtClean="0">
              <a:latin typeface="华文中宋" panose="02010600040101010101" pitchFamily="2" charset="-122"/>
              <a:ea typeface="华文中宋" panose="02010600040101010101" pitchFamily="2" charset="-122"/>
            </a:endParaRPr>
          </a:p>
          <a:p>
            <a:endParaRPr lang="en-US" altLang="zh-CN" sz="3200" dirty="0">
              <a:latin typeface="华文中宋" panose="02010600040101010101" pitchFamily="2" charset="-122"/>
              <a:ea typeface="华文中宋" panose="02010600040101010101" pitchFamily="2" charset="-122"/>
            </a:endParaRPr>
          </a:p>
          <a:p>
            <a:endParaRPr lang="zh-CN" altLang="en-US" sz="32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37</a:t>
            </a:fld>
            <a:endParaRPr lang="zh-CN" altLang="en-US"/>
          </a:p>
        </p:txBody>
      </p:sp>
    </p:spTree>
    <p:extLst>
      <p:ext uri="{BB962C8B-B14F-4D97-AF65-F5344CB8AC3E}">
        <p14:creationId xmlns:p14="http://schemas.microsoft.com/office/powerpoint/2010/main" val="3044442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98171" y="624110"/>
            <a:ext cx="9806441" cy="1280890"/>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问卷数据整理：审核</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740229" y="1683657"/>
            <a:ext cx="11088914" cy="4702629"/>
          </a:xfrm>
        </p:spPr>
        <p:txBody>
          <a:bodyPr>
            <a:noAutofit/>
          </a:bodyPr>
          <a:lstStyle/>
          <a:p>
            <a:r>
              <a:rPr lang="zh-CN" altLang="en-US" sz="2400" dirty="0" smtClean="0">
                <a:latin typeface="华文中宋" panose="02010600040101010101" pitchFamily="2" charset="-122"/>
                <a:ea typeface="华文中宋" panose="02010600040101010101" pitchFamily="2" charset="-122"/>
              </a:rPr>
              <a:t>数据审核：</a:t>
            </a:r>
            <a:r>
              <a:rPr lang="zh-CN" altLang="zh-CN" sz="2400" dirty="0">
                <a:latin typeface="华文中宋" panose="02010600040101010101" pitchFamily="2" charset="-122"/>
                <a:ea typeface="华文中宋" panose="02010600040101010101" pitchFamily="2" charset="-122"/>
              </a:rPr>
              <a:t>矫正错填、误填答项，剔除乱填、空白、严重缺答</a:t>
            </a:r>
            <a:r>
              <a:rPr lang="zh-CN" altLang="zh-CN"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可以在调查现场进行实地审核，也可以待问卷收回后集中时间统一进行系统审核。</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审核发现问题处理原则：</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调查中发现并经认真核实确认错误的，可由调查员进行</a:t>
            </a:r>
            <a:r>
              <a:rPr lang="zh-CN" altLang="en-US" sz="2400" b="1" dirty="0" smtClean="0">
                <a:solidFill>
                  <a:srgbClr val="FF0000"/>
                </a:solidFill>
                <a:latin typeface="华文中宋" panose="02010600040101010101" pitchFamily="2" charset="-122"/>
                <a:ea typeface="华文中宋" panose="02010600040101010101" pitchFamily="2" charset="-122"/>
              </a:rPr>
              <a:t>更正</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对资料中的可疑之处，或明显错误或出入之处，应设法进行</a:t>
            </a:r>
            <a:r>
              <a:rPr lang="zh-CN" altLang="en-US" sz="2400" b="1" dirty="0" smtClean="0">
                <a:solidFill>
                  <a:srgbClr val="FF0000"/>
                </a:solidFill>
                <a:latin typeface="华文中宋" panose="02010600040101010101" pitchFamily="2" charset="-122"/>
                <a:ea typeface="华文中宋" panose="02010600040101010101" pitchFamily="2" charset="-122"/>
              </a:rPr>
              <a:t>补充</a:t>
            </a:r>
            <a:r>
              <a:rPr lang="zh-CN" altLang="en-US" sz="2400" dirty="0" smtClean="0">
                <a:latin typeface="华文中宋" panose="02010600040101010101" pitchFamily="2" charset="-122"/>
                <a:ea typeface="华文中宋" panose="02010600040101010101" pitchFamily="2" charset="-122"/>
              </a:rPr>
              <a:t>调查；</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凡无法补充调查又无其他弥补措施的，可对该答项作</a:t>
            </a:r>
            <a:r>
              <a:rPr lang="zh-CN" altLang="en-US" sz="2400" b="1" dirty="0" smtClean="0">
                <a:solidFill>
                  <a:srgbClr val="FF0000"/>
                </a:solidFill>
                <a:latin typeface="华文中宋" panose="02010600040101010101" pitchFamily="2" charset="-122"/>
                <a:ea typeface="华文中宋" panose="02010600040101010101" pitchFamily="2" charset="-122"/>
              </a:rPr>
              <a:t>无回答或无效回答</a:t>
            </a:r>
            <a:r>
              <a:rPr lang="zh-CN" altLang="en-US" sz="2400" dirty="0" smtClean="0">
                <a:latin typeface="华文中宋" panose="02010600040101010101" pitchFamily="2" charset="-122"/>
                <a:ea typeface="华文中宋" panose="02010600040101010101" pitchFamily="2" charset="-122"/>
              </a:rPr>
              <a:t>处理；</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4、</a:t>
            </a:r>
            <a:r>
              <a:rPr lang="zh-CN" altLang="en-US" sz="2400" dirty="0" smtClean="0">
                <a:latin typeface="华文中宋" panose="02010600040101010101" pitchFamily="2" charset="-122"/>
                <a:ea typeface="华文中宋" panose="02010600040101010101" pitchFamily="2" charset="-122"/>
              </a:rPr>
              <a:t>凡调查对象的选择违背原设计方案的问卷，以及问卷中</a:t>
            </a:r>
            <a:r>
              <a:rPr lang="zh-CN" altLang="en-US" sz="2400" dirty="0">
                <a:latin typeface="华文中宋" panose="02010600040101010101" pitchFamily="2" charset="-122"/>
                <a:ea typeface="华文中宋" panose="02010600040101010101" pitchFamily="2" charset="-122"/>
              </a:rPr>
              <a:t>主要内容</a:t>
            </a:r>
            <a:r>
              <a:rPr lang="zh-CN" altLang="en-US" sz="2400" dirty="0" smtClean="0">
                <a:latin typeface="华文中宋" panose="02010600040101010101" pitchFamily="2" charset="-122"/>
                <a:ea typeface="华文中宋" panose="02010600040101010101" pitchFamily="2" charset="-122"/>
              </a:rPr>
              <a:t>填写错误且无法弥补的问卷，应坚决</a:t>
            </a:r>
            <a:r>
              <a:rPr lang="zh-CN" altLang="en-US" sz="2400" b="1" dirty="0" smtClean="0">
                <a:solidFill>
                  <a:srgbClr val="FF0000"/>
                </a:solidFill>
                <a:latin typeface="华文中宋" panose="02010600040101010101" pitchFamily="2" charset="-122"/>
                <a:ea typeface="华文中宋" panose="02010600040101010101" pitchFamily="2" charset="-122"/>
              </a:rPr>
              <a:t>剔除</a:t>
            </a:r>
            <a:r>
              <a:rPr lang="zh-CN" altLang="en-US" sz="2400" dirty="0" smtClean="0">
                <a:latin typeface="华文中宋" panose="02010600040101010101" pitchFamily="2" charset="-122"/>
                <a:ea typeface="华文中宋" panose="02010600040101010101" pitchFamily="2" charset="-122"/>
              </a:rPr>
              <a:t>。</a:t>
            </a:r>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38</a:t>
            </a:fld>
            <a:endParaRPr lang="zh-CN" altLang="en-US"/>
          </a:p>
        </p:txBody>
      </p:sp>
    </p:spTree>
    <p:extLst>
      <p:ext uri="{BB962C8B-B14F-4D97-AF65-F5344CB8AC3E}">
        <p14:creationId xmlns:p14="http://schemas.microsoft.com/office/powerpoint/2010/main" val="10051000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1280890"/>
          </a:xfrm>
        </p:spPr>
        <p:txBody>
          <a:bodyPr>
            <a:normAutofit fontScale="90000"/>
          </a:bodyPr>
          <a:lstStyle/>
          <a:p>
            <a:r>
              <a:rPr lang="zh-CN" altLang="en-US" sz="4800" b="1" dirty="0">
                <a:latin typeface="华文中宋" panose="02010600040101010101" pitchFamily="2" charset="-122"/>
                <a:ea typeface="华文中宋" panose="02010600040101010101" pitchFamily="2" charset="-122"/>
              </a:rPr>
              <a:t>问卷数据整理</a:t>
            </a:r>
            <a:r>
              <a:rPr lang="zh-CN" altLang="en-US" sz="4800" b="1" dirty="0" smtClean="0">
                <a:latin typeface="华文中宋" panose="02010600040101010101" pitchFamily="2" charset="-122"/>
                <a:ea typeface="华文中宋" panose="02010600040101010101" pitchFamily="2" charset="-122"/>
              </a:rPr>
              <a:t>：数据录入与数据清理</a:t>
            </a:r>
            <a:endParaRPr lang="zh-CN" altLang="en-US" sz="4800" dirty="0"/>
          </a:p>
        </p:txBody>
      </p:sp>
      <p:sp>
        <p:nvSpPr>
          <p:cNvPr id="3" name="内容占位符 2"/>
          <p:cNvSpPr>
            <a:spLocks noGrp="1"/>
          </p:cNvSpPr>
          <p:nvPr>
            <p:ph idx="1"/>
          </p:nvPr>
        </p:nvSpPr>
        <p:spPr>
          <a:xfrm>
            <a:off x="1857828" y="1592942"/>
            <a:ext cx="9646783" cy="624115"/>
          </a:xfrm>
        </p:spPr>
        <p:txBody>
          <a:bodyPr>
            <a:normAutofit/>
          </a:bodyPr>
          <a:lstStyle/>
          <a:p>
            <a:r>
              <a:rPr lang="zh-CN" altLang="en-US" sz="2400" dirty="0" smtClean="0">
                <a:latin typeface="华文中宋" panose="02010600040101010101" pitchFamily="2" charset="-122"/>
                <a:ea typeface="华文中宋" panose="02010600040101010101" pitchFamily="2" charset="-122"/>
              </a:rPr>
              <a:t>数据录入：可用</a:t>
            </a:r>
            <a:r>
              <a:rPr lang="en-US" altLang="zh-CN" sz="2400" dirty="0" smtClean="0">
                <a:latin typeface="华文中宋" panose="02010600040101010101" pitchFamily="2" charset="-122"/>
                <a:ea typeface="华文中宋" panose="02010600040101010101" pitchFamily="2" charset="-122"/>
              </a:rPr>
              <a:t>SPSS</a:t>
            </a:r>
            <a:r>
              <a:rPr lang="zh-CN" altLang="en-US" sz="2400" dirty="0" smtClean="0">
                <a:latin typeface="华文中宋" panose="02010600040101010101" pitchFamily="2" charset="-122"/>
                <a:ea typeface="华文中宋" panose="02010600040101010101" pitchFamily="2" charset="-122"/>
              </a:rPr>
              <a:t>等专业统计软件录入，也可用</a:t>
            </a:r>
            <a:r>
              <a:rPr lang="en-US" altLang="zh-CN" sz="2400" dirty="0" smtClean="0">
                <a:latin typeface="华文中宋" panose="02010600040101010101" pitchFamily="2" charset="-122"/>
                <a:ea typeface="华文中宋" panose="02010600040101010101" pitchFamily="2" charset="-122"/>
              </a:rPr>
              <a:t>EXCEL</a:t>
            </a:r>
            <a:r>
              <a:rPr lang="zh-CN" altLang="en-US" sz="2400" dirty="0" smtClean="0">
                <a:latin typeface="华文中宋" panose="02010600040101010101" pitchFamily="2" charset="-122"/>
                <a:ea typeface="华文中宋" panose="02010600040101010101" pitchFamily="2" charset="-122"/>
              </a:rPr>
              <a:t>录入。</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857827" y="2217057"/>
            <a:ext cx="9646783" cy="43143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数据清理：录入数据后、统计分析前，借助计算机进行数据清理，避免错误数据进入运算过程。</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1、</a:t>
            </a:r>
            <a:r>
              <a:rPr lang="zh-CN" altLang="en-US" sz="2400" b="1" dirty="0" smtClean="0">
                <a:solidFill>
                  <a:srgbClr val="FF0000"/>
                </a:solidFill>
                <a:latin typeface="华文中宋" panose="02010600040101010101" pitchFamily="2" charset="-122"/>
                <a:ea typeface="华文中宋" panose="02010600040101010101" pitchFamily="2" charset="-122"/>
              </a:rPr>
              <a:t>有效范围清理</a:t>
            </a:r>
            <a:r>
              <a:rPr lang="zh-CN" altLang="en-US" sz="2400" dirty="0" smtClean="0">
                <a:solidFill>
                  <a:schemeClr val="tx1"/>
                </a:solidFill>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问卷中任何一个变量，都有某种有效编码值的范围，在此之外肯定是错误的。如，</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性别</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设定为</a:t>
            </a: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男</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女</a:t>
            </a:r>
            <a:r>
              <a:rPr lang="en-US" altLang="zh-CN" sz="2400" dirty="0" smtClean="0">
                <a:latin typeface="华文中宋" panose="02010600040101010101" pitchFamily="2" charset="-122"/>
                <a:ea typeface="华文中宋" panose="02010600040101010101" pitchFamily="2" charset="-122"/>
              </a:rPr>
              <a:t>,0.</a:t>
            </a:r>
            <a:r>
              <a:rPr lang="zh-CN" altLang="en-US" sz="2400" dirty="0" smtClean="0">
                <a:latin typeface="华文中宋" panose="02010600040101010101" pitchFamily="2" charset="-122"/>
                <a:ea typeface="华文中宋" panose="02010600040101010101" pitchFamily="2" charset="-122"/>
              </a:rPr>
              <a:t>无回答</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当出现其他数字时，即为错。一份问卷错误答项过多，可作废卷处理。</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2、</a:t>
            </a:r>
            <a:r>
              <a:rPr lang="zh-CN" altLang="en-US" sz="2400" b="1" dirty="0" smtClean="0">
                <a:solidFill>
                  <a:srgbClr val="FF0000"/>
                </a:solidFill>
                <a:latin typeface="华文中宋" panose="02010600040101010101" pitchFamily="2" charset="-122"/>
                <a:ea typeface="华文中宋" panose="02010600040101010101" pitchFamily="2" charset="-122"/>
              </a:rPr>
              <a:t>逻辑一致性清理</a:t>
            </a:r>
            <a:r>
              <a:rPr lang="zh-CN" altLang="en-US" sz="2400" dirty="0" smtClean="0">
                <a:latin typeface="华文中宋" panose="02010600040101010101" pitchFamily="2" charset="-122"/>
                <a:ea typeface="华文中宋" panose="02010600040101010101" pitchFamily="2" charset="-122"/>
              </a:rPr>
              <a:t>。依据问卷中问题间的逻辑联系，来检查前后项数据之间的合理性。如，在问题</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您有孩子吗？</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与</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您的孩子今年几岁了？</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间进行比对。</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3、</a:t>
            </a:r>
            <a:r>
              <a:rPr lang="zh-CN" altLang="en-US" sz="2400" b="1" dirty="0" smtClean="0">
                <a:solidFill>
                  <a:srgbClr val="FF0000"/>
                </a:solidFill>
                <a:latin typeface="华文中宋" panose="02010600040101010101" pitchFamily="2" charset="-122"/>
                <a:ea typeface="华文中宋" panose="02010600040101010101" pitchFamily="2" charset="-122"/>
              </a:rPr>
              <a:t>数据质量抽查</a:t>
            </a:r>
            <a:r>
              <a:rPr lang="zh-CN" altLang="en-US" sz="2400" dirty="0" smtClean="0">
                <a:latin typeface="华文中宋" panose="02010600040101010101" pitchFamily="2" charset="-122"/>
                <a:ea typeface="华文中宋" panose="02010600040101010101" pitchFamily="2" charset="-122"/>
              </a:rPr>
              <a:t>。当原始问卷一份份审查不可能时采用的办法。</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t>39</a:t>
            </a:fld>
            <a:endParaRPr lang="zh-CN" altLang="en-US"/>
          </a:p>
        </p:txBody>
      </p:sp>
    </p:spTree>
    <p:extLst>
      <p:ext uri="{BB962C8B-B14F-4D97-AF65-F5344CB8AC3E}">
        <p14:creationId xmlns:p14="http://schemas.microsoft.com/office/powerpoint/2010/main" val="4179875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72145" y="624110"/>
            <a:ext cx="923246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选什么题目？</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2022763"/>
            <a:ext cx="9927772" cy="4392551"/>
          </a:xfrm>
        </p:spPr>
        <p:txBody>
          <a:bodyPr>
            <a:normAutofit/>
          </a:bodyPr>
          <a:lstStyle/>
          <a:p>
            <a:r>
              <a:rPr lang="zh-CN" altLang="en-US" sz="2400" dirty="0" smtClean="0">
                <a:solidFill>
                  <a:schemeClr val="tx1"/>
                </a:solidFill>
                <a:latin typeface="华文中宋" panose="02010600040101010101" pitchFamily="2" charset="-122"/>
                <a:ea typeface="华文中宋" panose="02010600040101010101" pitchFamily="2" charset="-122"/>
              </a:rPr>
              <a:t>要选有现实意义的题目：热点社会议题；或者，虽然不是即时热点，但对当下和未来仍具有重要的意义。</a:t>
            </a: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2400" dirty="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要选具有可行性的题目：</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1、</a:t>
            </a:r>
            <a:r>
              <a:rPr lang="zh-CN" altLang="en-US" sz="2400" dirty="0" smtClean="0">
                <a:solidFill>
                  <a:schemeClr val="tx1"/>
                </a:solidFill>
                <a:latin typeface="华文中宋" panose="02010600040101010101" pitchFamily="2" charset="-122"/>
                <a:ea typeface="华文中宋" panose="02010600040101010101" pitchFamily="2" charset="-122"/>
              </a:rPr>
              <a:t>是大一学生可以把握的（以小见大是最好的，也即，做的是有现实意义的题目，但却是大处着眼，小处着手）</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2、</a:t>
            </a:r>
            <a:r>
              <a:rPr lang="zh-CN" altLang="en-US" sz="2400" dirty="0" smtClean="0">
                <a:solidFill>
                  <a:schemeClr val="tx1"/>
                </a:solidFill>
                <a:latin typeface="华文中宋" panose="02010600040101010101" pitchFamily="2" charset="-122"/>
                <a:ea typeface="华文中宋" panose="02010600040101010101" pitchFamily="2" charset="-122"/>
              </a:rPr>
              <a:t>调查对象是可以找到的</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3、</a:t>
            </a:r>
            <a:r>
              <a:rPr lang="zh-CN" altLang="en-US" sz="2400" dirty="0" smtClean="0">
                <a:solidFill>
                  <a:schemeClr val="tx1"/>
                </a:solidFill>
                <a:latin typeface="华文中宋" panose="02010600040101010101" pitchFamily="2" charset="-122"/>
                <a:ea typeface="华文中宋" panose="02010600040101010101" pitchFamily="2" charset="-122"/>
              </a:rPr>
              <a:t>和调查对象的交流是没有阻碍的（语言的、信息的）</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4、</a:t>
            </a:r>
            <a:r>
              <a:rPr lang="zh-CN" altLang="en-US" sz="2400" dirty="0" smtClean="0">
                <a:solidFill>
                  <a:schemeClr val="tx1"/>
                </a:solidFill>
                <a:latin typeface="华文中宋" panose="02010600040101010101" pitchFamily="2" charset="-122"/>
                <a:ea typeface="华文中宋" panose="02010600040101010101" pitchFamily="2" charset="-122"/>
              </a:rPr>
              <a:t>调查的食宿、交通是不存在问题的</a:t>
            </a:r>
            <a:endParaRPr lang="zh-CN" altLang="en-US" sz="24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a:t>
            </a:fld>
            <a:endParaRPr lang="zh-CN" altLang="en-US"/>
          </a:p>
        </p:txBody>
      </p:sp>
    </p:spTree>
    <p:extLst>
      <p:ext uri="{BB962C8B-B14F-4D97-AF65-F5344CB8AC3E}">
        <p14:creationId xmlns:p14="http://schemas.microsoft.com/office/powerpoint/2010/main" val="20339805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内容占位符 2"/>
          <p:cNvSpPr txBox="1">
            <a:spLocks/>
          </p:cNvSpPr>
          <p:nvPr/>
        </p:nvSpPr>
        <p:spPr>
          <a:xfrm>
            <a:off x="346755" y="2175442"/>
            <a:ext cx="8405359" cy="4499097"/>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altLang="zh-CN" sz="2200" dirty="0">
              <a:latin typeface="华文中宋" panose="02010600040101010101" pitchFamily="2" charset="-122"/>
              <a:ea typeface="华文中宋" panose="02010600040101010101" pitchFamily="2" charset="-122"/>
            </a:endParaRPr>
          </a:p>
        </p:txBody>
      </p:sp>
      <p:sp>
        <p:nvSpPr>
          <p:cNvPr id="2" name="标题 1"/>
          <p:cNvSpPr>
            <a:spLocks noGrp="1"/>
          </p:cNvSpPr>
          <p:nvPr>
            <p:ph type="title"/>
          </p:nvPr>
        </p:nvSpPr>
        <p:spPr>
          <a:xfrm>
            <a:off x="1959427" y="624110"/>
            <a:ext cx="9985830" cy="928919"/>
          </a:xfrm>
          <a:solidFill>
            <a:schemeClr val="bg1">
              <a:lumMod val="85000"/>
            </a:schemeClr>
          </a:solidFill>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问卷数据的统计分析</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959428" y="1553029"/>
            <a:ext cx="9985827" cy="622413"/>
          </a:xfrm>
          <a:solidFill>
            <a:schemeClr val="bg1"/>
          </a:solidFill>
        </p:spPr>
        <p:txBody>
          <a:bodyPr>
            <a:noAutofit/>
          </a:bodyPr>
          <a:lstStyle/>
          <a:p>
            <a:r>
              <a:rPr lang="zh-CN" altLang="en-US" sz="2400" dirty="0" smtClean="0">
                <a:latin typeface="华文中宋" panose="02010600040101010101" pitchFamily="2" charset="-122"/>
                <a:ea typeface="华文中宋" panose="02010600040101010101" pitchFamily="2" charset="-122"/>
              </a:rPr>
              <a:t>描述统计：运用样本统计量描述样本特征</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959429" y="2353456"/>
            <a:ext cx="5599414" cy="177712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346756" y="1553030"/>
            <a:ext cx="1612673" cy="2863902"/>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展示形式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统计表</a:t>
            </a:r>
            <a:endParaRPr lang="en-US" altLang="zh-CN" sz="2400" dirty="0" smtClean="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统计图</a:t>
            </a:r>
            <a:endParaRPr lang="en-US" altLang="zh-CN" sz="2400" dirty="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56" y="4416931"/>
            <a:ext cx="3850147" cy="2257608"/>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0743" y="4420110"/>
            <a:ext cx="4441371" cy="2254430"/>
          </a:xfrm>
          <a:prstGeom prst="rect">
            <a:avLst/>
          </a:prstGeom>
        </p:spPr>
      </p:pic>
      <p:sp>
        <p:nvSpPr>
          <p:cNvPr id="8" name="内容占位符 2"/>
          <p:cNvSpPr txBox="1">
            <a:spLocks/>
          </p:cNvSpPr>
          <p:nvPr/>
        </p:nvSpPr>
        <p:spPr>
          <a:xfrm>
            <a:off x="8752115" y="2175442"/>
            <a:ext cx="3193141" cy="4499097"/>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b="1" dirty="0" smtClean="0">
                <a:solidFill>
                  <a:srgbClr val="FF0000"/>
                </a:solidFill>
                <a:latin typeface="华文中宋" panose="02010600040101010101" pitchFamily="2" charset="-122"/>
                <a:ea typeface="华文中宋" panose="02010600040101010101" pitchFamily="2" charset="-122"/>
              </a:rPr>
              <a:t>频数</a:t>
            </a:r>
            <a:r>
              <a:rPr lang="zh-CN" altLang="en-US" sz="2200" b="1" dirty="0">
                <a:solidFill>
                  <a:srgbClr val="FF0000"/>
                </a:solidFill>
                <a:latin typeface="华文中宋" panose="02010600040101010101" pitchFamily="2" charset="-122"/>
                <a:ea typeface="华文中宋" panose="02010600040101010101" pitchFamily="2" charset="-122"/>
              </a:rPr>
              <a:t>与频数分布</a:t>
            </a:r>
            <a:endParaRPr lang="en-US" altLang="zh-CN" sz="2200" b="1" dirty="0">
              <a:solidFill>
                <a:srgbClr val="FF0000"/>
              </a:solidFill>
              <a:latin typeface="华文中宋" panose="02010600040101010101" pitchFamily="2" charset="-122"/>
              <a:ea typeface="华文中宋" panose="02010600040101010101" pitchFamily="2" charset="-122"/>
            </a:endParaRPr>
          </a:p>
          <a:p>
            <a:pPr>
              <a:tabLst>
                <a:tab pos="987425" algn="l"/>
              </a:tabLst>
            </a:pPr>
            <a:r>
              <a:rPr lang="zh-CN" altLang="en-US" sz="2200" b="1" dirty="0">
                <a:solidFill>
                  <a:srgbClr val="FF0000"/>
                </a:solidFill>
                <a:latin typeface="华文中宋" panose="02010600040101010101" pitchFamily="2" charset="-122"/>
                <a:ea typeface="华文中宋" panose="02010600040101010101" pitchFamily="2" charset="-122"/>
              </a:rPr>
              <a:t>比例、百分比与</a:t>
            </a:r>
            <a:r>
              <a:rPr lang="zh-CN" altLang="en-US" sz="2200" b="1" dirty="0" smtClean="0">
                <a:solidFill>
                  <a:srgbClr val="FF0000"/>
                </a:solidFill>
                <a:latin typeface="华文中宋" panose="02010600040101010101" pitchFamily="2" charset="-122"/>
                <a:ea typeface="华文中宋" panose="02010600040101010101" pitchFamily="2" charset="-122"/>
              </a:rPr>
              <a:t>比率</a:t>
            </a:r>
            <a:endParaRPr lang="en-US" altLang="zh-CN" sz="2200" b="1" dirty="0" smtClean="0">
              <a:solidFill>
                <a:srgbClr val="FF0000"/>
              </a:solidFill>
              <a:latin typeface="华文中宋" panose="02010600040101010101" pitchFamily="2" charset="-122"/>
              <a:ea typeface="华文中宋" panose="02010600040101010101" pitchFamily="2" charset="-122"/>
            </a:endParaRPr>
          </a:p>
          <a:p>
            <a:pPr marL="0" indent="0">
              <a:buNone/>
              <a:tabLst>
                <a:tab pos="987425" algn="l"/>
              </a:tabLst>
            </a:pPr>
            <a:r>
              <a:rPr lang="zh-CN" altLang="en-US" sz="2200" b="1" dirty="0" smtClean="0">
                <a:solidFill>
                  <a:srgbClr val="FF0000"/>
                </a:solidFill>
                <a:latin typeface="华文中宋" panose="02010600040101010101" pitchFamily="2" charset="-122"/>
                <a:ea typeface="华文中宋" panose="02010600040101010101" pitchFamily="2" charset="-122"/>
              </a:rPr>
              <a:t>以上两个在分析中最为常见</a:t>
            </a:r>
            <a:endParaRPr lang="en-US" altLang="zh-CN" sz="2200" b="1" dirty="0" smtClean="0">
              <a:solidFill>
                <a:srgbClr val="FF0000"/>
              </a:solidFill>
              <a:latin typeface="华文中宋" panose="02010600040101010101" pitchFamily="2" charset="-122"/>
              <a:ea typeface="华文中宋" panose="02010600040101010101" pitchFamily="2" charset="-122"/>
            </a:endParaRPr>
          </a:p>
          <a:p>
            <a:pPr marL="0" indent="0">
              <a:buNone/>
              <a:tabLst>
                <a:tab pos="987425" algn="l"/>
              </a:tabLst>
            </a:pPr>
            <a:endParaRPr lang="en-US" altLang="zh-CN" sz="2200" dirty="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集中趋势分析</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定类数据：众数</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定序数据：中位数</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定距数据：平均数</a:t>
            </a: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9" name="内容占位符 2"/>
          <p:cNvSpPr txBox="1">
            <a:spLocks/>
          </p:cNvSpPr>
          <p:nvPr/>
        </p:nvSpPr>
        <p:spPr>
          <a:xfrm>
            <a:off x="1959429" y="2175442"/>
            <a:ext cx="6792686" cy="2241489"/>
          </a:xfrm>
          <a:prstGeom prst="rect">
            <a:avLst/>
          </a:prstGeom>
          <a:solidFill>
            <a:schemeClr val="bg1">
              <a:lumMod val="8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CN" altLang="en-US" sz="2200" dirty="0" smtClean="0">
                <a:latin typeface="华文中宋" panose="02010600040101010101" pitchFamily="2" charset="-122"/>
                <a:ea typeface="华文中宋" panose="02010600040101010101" pitchFamily="2" charset="-122"/>
              </a:rPr>
              <a:t>例：上网内容为收发邮件</a:t>
            </a:r>
            <a:r>
              <a:rPr lang="en-US" altLang="zh-CN" sz="2200" dirty="0" smtClean="0">
                <a:latin typeface="华文中宋" panose="02010600040101010101" pitchFamily="2" charset="-122"/>
                <a:ea typeface="华文中宋" panose="02010600040101010101" pitchFamily="2" charset="-122"/>
              </a:rPr>
              <a:t>300，</a:t>
            </a:r>
            <a:r>
              <a:rPr lang="zh-CN" altLang="en-US" sz="2200" dirty="0" smtClean="0">
                <a:latin typeface="华文中宋" panose="02010600040101010101" pitchFamily="2" charset="-122"/>
                <a:ea typeface="华文中宋" panose="02010600040101010101" pitchFamily="2" charset="-122"/>
              </a:rPr>
              <a:t>聊天</a:t>
            </a:r>
            <a:r>
              <a:rPr lang="en-US" altLang="zh-CN" sz="2200" dirty="0" smtClean="0">
                <a:latin typeface="华文中宋" panose="02010600040101010101" pitchFamily="2" charset="-122"/>
                <a:ea typeface="华文中宋" panose="02010600040101010101" pitchFamily="2" charset="-122"/>
              </a:rPr>
              <a:t>100，</a:t>
            </a:r>
            <a:r>
              <a:rPr lang="zh-CN" altLang="en-US" sz="2200" dirty="0" smtClean="0">
                <a:latin typeface="华文中宋" panose="02010600040101010101" pitchFamily="2" charset="-122"/>
                <a:ea typeface="华文中宋" panose="02010600040101010101" pitchFamily="2" charset="-122"/>
              </a:rPr>
              <a:t>玩游戏</a:t>
            </a:r>
            <a:r>
              <a:rPr lang="en-US" altLang="zh-CN" sz="2200" dirty="0" smtClean="0">
                <a:latin typeface="华文中宋" panose="02010600040101010101" pitchFamily="2" charset="-122"/>
                <a:ea typeface="华文中宋" panose="02010600040101010101" pitchFamily="2" charset="-122"/>
              </a:rPr>
              <a:t>200</a:t>
            </a:r>
          </a:p>
          <a:p>
            <a:pPr marL="0" indent="0">
              <a:buNone/>
            </a:pPr>
            <a:r>
              <a:rPr lang="zh-CN" altLang="en-US" sz="2200" dirty="0" smtClean="0">
                <a:latin typeface="华文中宋" panose="02010600040101010101" pitchFamily="2" charset="-122"/>
                <a:ea typeface="华文中宋" panose="02010600040101010101" pitchFamily="2" charset="-122"/>
              </a:rPr>
              <a:t>众数：收发邮件</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例：甲地</a:t>
            </a:r>
            <a:r>
              <a:rPr lang="en-US" altLang="zh-CN" sz="2200" dirty="0" smtClean="0">
                <a:latin typeface="华文中宋" panose="02010600040101010101" pitchFamily="2" charset="-122"/>
                <a:ea typeface="华文中宋" panose="02010600040101010101" pitchFamily="2" charset="-122"/>
              </a:rPr>
              <a:t>7</a:t>
            </a:r>
            <a:r>
              <a:rPr lang="zh-CN" altLang="en-US" sz="2200" dirty="0" smtClean="0">
                <a:latin typeface="华文中宋" panose="02010600040101010101" pitchFamily="2" charset="-122"/>
                <a:ea typeface="华文中宋" panose="02010600040101010101" pitchFamily="2" charset="-122"/>
              </a:rPr>
              <a:t>户人家，人口数</a:t>
            </a:r>
            <a:r>
              <a:rPr lang="en-US" altLang="zh-CN" sz="2200" dirty="0" smtClean="0">
                <a:latin typeface="华文中宋" panose="02010600040101010101" pitchFamily="2" charset="-122"/>
                <a:ea typeface="华文中宋" panose="02010600040101010101" pitchFamily="2" charset="-122"/>
              </a:rPr>
              <a:t>1，1，2，2，3，3，12</a:t>
            </a:r>
          </a:p>
          <a:p>
            <a:pPr marL="0" indent="0">
              <a:buNone/>
            </a:pPr>
            <a:r>
              <a:rPr lang="zh-CN" altLang="en-US" sz="2200" dirty="0" smtClean="0">
                <a:latin typeface="华文中宋" panose="02010600040101010101" pitchFamily="2" charset="-122"/>
                <a:ea typeface="华文中宋" panose="02010600040101010101" pitchFamily="2" charset="-122"/>
              </a:rPr>
              <a:t>中位数：</a:t>
            </a:r>
            <a:r>
              <a:rPr lang="en-US" altLang="zh-CN" sz="2200" dirty="0" smtClean="0">
                <a:latin typeface="华文中宋" panose="02010600040101010101" pitchFamily="2" charset="-122"/>
                <a:ea typeface="华文中宋" panose="02010600040101010101" pitchFamily="2" charset="-122"/>
              </a:rPr>
              <a:t>2     </a:t>
            </a:r>
            <a:r>
              <a:rPr lang="zh-CN" altLang="en-US" sz="2200" dirty="0" smtClean="0">
                <a:latin typeface="华文中宋" panose="02010600040101010101" pitchFamily="2" charset="-122"/>
                <a:ea typeface="华文中宋" panose="02010600040101010101" pitchFamily="2" charset="-122"/>
              </a:rPr>
              <a:t>平均数：</a:t>
            </a:r>
            <a:r>
              <a:rPr lang="en-US" altLang="zh-CN" sz="2200" dirty="0" smtClean="0">
                <a:latin typeface="华文中宋" panose="02010600040101010101" pitchFamily="2" charset="-122"/>
                <a:ea typeface="华文中宋" panose="02010600040101010101" pitchFamily="2" charset="-122"/>
              </a:rPr>
              <a:t>3.43</a:t>
            </a:r>
          </a:p>
          <a:p>
            <a:pPr marL="0" indent="0">
              <a:buNone/>
            </a:pPr>
            <a:r>
              <a:rPr lang="zh-CN" altLang="en-US" sz="2200" dirty="0" smtClean="0">
                <a:latin typeface="华文中宋" panose="02010600040101010101" pitchFamily="2" charset="-122"/>
                <a:ea typeface="华文中宋" panose="02010600040101010101" pitchFamily="2" charset="-122"/>
              </a:rPr>
              <a:t>例：西南财经大学的家庭金融调查数据争议。</a:t>
            </a:r>
            <a:endParaRPr lang="en-US" altLang="zh-CN" sz="2200" dirty="0" smtClean="0">
              <a:latin typeface="华文中宋" panose="02010600040101010101" pitchFamily="2" charset="-122"/>
              <a:ea typeface="华文中宋" panose="02010600040101010101" pitchFamily="2" charset="-122"/>
            </a:endParaRPr>
          </a:p>
          <a:p>
            <a:pPr marL="0" indent="0">
              <a:buNone/>
            </a:pPr>
            <a:endParaRPr lang="en-US" altLang="zh-CN" sz="2200" dirty="0">
              <a:latin typeface="华文中宋" panose="02010600040101010101" pitchFamily="2" charset="-122"/>
              <a:ea typeface="华文中宋" panose="02010600040101010101" pitchFamily="2" charset="-122"/>
            </a:endParaRPr>
          </a:p>
          <a:p>
            <a:pPr marL="0" indent="0">
              <a:buNone/>
            </a:pP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11" name="灯片编号占位符 10"/>
          <p:cNvSpPr>
            <a:spLocks noGrp="1"/>
          </p:cNvSpPr>
          <p:nvPr>
            <p:ph type="sldNum" sz="quarter" idx="12"/>
          </p:nvPr>
        </p:nvSpPr>
        <p:spPr/>
        <p:txBody>
          <a:bodyPr/>
          <a:lstStyle/>
          <a:p>
            <a:fld id="{38EFF9D1-B7F5-4019-90C1-5E027A8D5510}" type="slidenum">
              <a:rPr lang="zh-CN" altLang="en-US" smtClean="0"/>
              <a:t>40</a:t>
            </a:fld>
            <a:endParaRPr lang="zh-CN" altLang="en-US"/>
          </a:p>
        </p:txBody>
      </p:sp>
    </p:spTree>
    <p:extLst>
      <p:ext uri="{BB962C8B-B14F-4D97-AF65-F5344CB8AC3E}">
        <p14:creationId xmlns:p14="http://schemas.microsoft.com/office/powerpoint/2010/main" val="4085965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8" cy="1016004"/>
          </a:xfrm>
        </p:spPr>
        <p:txBody>
          <a:bodyPr>
            <a:normAutofit/>
          </a:bodyPr>
          <a:lstStyle/>
          <a:p>
            <a:r>
              <a:rPr lang="zh-CN" altLang="en-US" sz="4000" b="1" dirty="0">
                <a:latin typeface="华文中宋" panose="02010600040101010101" pitchFamily="2" charset="-122"/>
                <a:ea typeface="华文中宋" panose="02010600040101010101" pitchFamily="2" charset="-122"/>
              </a:rPr>
              <a:t>问卷数据的</a:t>
            </a:r>
            <a:r>
              <a:rPr lang="zh-CN" altLang="en-US" sz="4000" b="1" dirty="0" smtClean="0">
                <a:latin typeface="华文中宋" panose="02010600040101010101" pitchFamily="2" charset="-122"/>
                <a:ea typeface="华文中宋" panose="02010600040101010101" pitchFamily="2" charset="-122"/>
              </a:rPr>
              <a:t>统计分析</a:t>
            </a:r>
            <a:r>
              <a:rPr lang="en-US" altLang="zh-CN" sz="4000" b="1" dirty="0" smtClean="0">
                <a:latin typeface="华文中宋" panose="02010600040101010101" pitchFamily="2" charset="-122"/>
                <a:ea typeface="华文中宋" panose="02010600040101010101" pitchFamily="2" charset="-122"/>
              </a:rPr>
              <a:t>-2</a:t>
            </a:r>
            <a:endParaRPr lang="zh-CN" altLang="en-US" sz="4000" dirty="0"/>
          </a:p>
        </p:txBody>
      </p:sp>
      <p:sp>
        <p:nvSpPr>
          <p:cNvPr id="3" name="内容占位符 2"/>
          <p:cNvSpPr>
            <a:spLocks noGrp="1"/>
          </p:cNvSpPr>
          <p:nvPr>
            <p:ph idx="1"/>
          </p:nvPr>
        </p:nvSpPr>
        <p:spPr>
          <a:xfrm>
            <a:off x="921695" y="1538514"/>
            <a:ext cx="10604725" cy="1741714"/>
          </a:xfrm>
        </p:spPr>
        <p:txBody>
          <a:bodyPr>
            <a:normAutofit/>
          </a:bodyPr>
          <a:lstStyle/>
          <a:p>
            <a:r>
              <a:rPr lang="zh-CN" altLang="en-US" sz="2400" dirty="0" smtClean="0">
                <a:latin typeface="华文中宋" panose="02010600040101010101" pitchFamily="2" charset="-122"/>
                <a:ea typeface="华文中宋" panose="02010600040101010101" pitchFamily="2" charset="-122"/>
              </a:rPr>
              <a:t>交互分类：同时依据两个变量的值，将所研究的个案进行综合分类的分析方法。可深入描述样本资料的内在结构，并且能对变量间关系进行分析和解释。</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应重视包括性别、年龄、文化程度、婚姻状况、职业、收入、民族、信仰等个人基本特征。</a:t>
            </a: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226296442"/>
              </p:ext>
            </p:extLst>
          </p:nvPr>
        </p:nvGraphicFramePr>
        <p:xfrm>
          <a:off x="1074058" y="3343018"/>
          <a:ext cx="10174513" cy="3390808"/>
        </p:xfrm>
        <a:graphic>
          <a:graphicData uri="http://schemas.openxmlformats.org/drawingml/2006/table">
            <a:tbl>
              <a:tblPr/>
              <a:tblGrid>
                <a:gridCol w="2456716">
                  <a:extLst>
                    <a:ext uri="{9D8B030D-6E8A-4147-A177-3AD203B41FA5}">
                      <a16:colId xmlns:a16="http://schemas.microsoft.com/office/drawing/2014/main" val="20000"/>
                    </a:ext>
                  </a:extLst>
                </a:gridCol>
                <a:gridCol w="2572599">
                  <a:extLst>
                    <a:ext uri="{9D8B030D-6E8A-4147-A177-3AD203B41FA5}">
                      <a16:colId xmlns:a16="http://schemas.microsoft.com/office/drawing/2014/main" val="20001"/>
                    </a:ext>
                  </a:extLst>
                </a:gridCol>
                <a:gridCol w="2572599">
                  <a:extLst>
                    <a:ext uri="{9D8B030D-6E8A-4147-A177-3AD203B41FA5}">
                      <a16:colId xmlns:a16="http://schemas.microsoft.com/office/drawing/2014/main" val="20002"/>
                    </a:ext>
                  </a:extLst>
                </a:gridCol>
                <a:gridCol w="2572599">
                  <a:extLst>
                    <a:ext uri="{9D8B030D-6E8A-4147-A177-3AD203B41FA5}">
                      <a16:colId xmlns:a16="http://schemas.microsoft.com/office/drawing/2014/main" val="20003"/>
                    </a:ext>
                  </a:extLst>
                </a:gridCol>
              </a:tblGrid>
              <a:tr h="568778">
                <a:tc gridSpan="4">
                  <a:txBody>
                    <a:bodyPr/>
                    <a:lstStyle/>
                    <a:p>
                      <a:pPr algn="ctr" fontAlgn="ctr"/>
                      <a:r>
                        <a:rPr lang="zh-CN" altLang="en-US" sz="2400" b="1" i="0" u="none" strike="noStrike" dirty="0">
                          <a:solidFill>
                            <a:srgbClr val="000000"/>
                          </a:solidFill>
                          <a:effectLst/>
                          <a:latin typeface="华文中宋" panose="02010600040101010101" pitchFamily="2" charset="-122"/>
                          <a:ea typeface="华文中宋" panose="02010600040101010101" pitchFamily="2" charset="-122"/>
                        </a:rPr>
                        <a:t>性别</a:t>
                      </a:r>
                      <a:r>
                        <a:rPr lang="en-US" altLang="zh-CN" sz="2400" b="1" i="0" u="none" strike="noStrike" dirty="0">
                          <a:solidFill>
                            <a:srgbClr val="000000"/>
                          </a:solidFill>
                          <a:effectLst/>
                          <a:latin typeface="华文中宋" panose="02010600040101010101" pitchFamily="2" charset="-122"/>
                          <a:ea typeface="华文中宋" panose="02010600040101010101" pitchFamily="2" charset="-122"/>
                        </a:rPr>
                        <a:t>-</a:t>
                      </a:r>
                      <a:r>
                        <a:rPr lang="zh-CN" altLang="en-US" sz="2400" b="1" i="0" u="none" strike="noStrike" dirty="0">
                          <a:solidFill>
                            <a:srgbClr val="000000"/>
                          </a:solidFill>
                          <a:effectLst/>
                          <a:latin typeface="华文中宋" panose="02010600040101010101" pitchFamily="2" charset="-122"/>
                          <a:ea typeface="华文中宋" panose="02010600040101010101" pitchFamily="2" charset="-122"/>
                        </a:rPr>
                        <a:t>文化程度交互</a:t>
                      </a:r>
                      <a:r>
                        <a:rPr lang="zh-CN" altLang="en-US" sz="2400" b="1" i="0" u="none" strike="noStrike" dirty="0" smtClean="0">
                          <a:solidFill>
                            <a:srgbClr val="000000"/>
                          </a:solidFill>
                          <a:effectLst/>
                          <a:latin typeface="华文中宋" panose="02010600040101010101" pitchFamily="2" charset="-122"/>
                          <a:ea typeface="华文中宋" panose="02010600040101010101" pitchFamily="2" charset="-122"/>
                        </a:rPr>
                        <a:t>分类</a:t>
                      </a:r>
                      <a:endParaRPr lang="en-US" altLang="zh-CN" sz="2400" b="1" i="0" u="none" strike="noStrike" dirty="0" smtClean="0">
                        <a:solidFill>
                          <a:srgbClr val="000000"/>
                        </a:solidFill>
                        <a:effectLst/>
                        <a:latin typeface="华文中宋" panose="02010600040101010101" pitchFamily="2" charset="-122"/>
                        <a:ea typeface="华文中宋" panose="02010600040101010101" pitchFamily="2" charset="-122"/>
                      </a:endParaRPr>
                    </a:p>
                    <a:p>
                      <a:pPr algn="ctr" fontAlgn="ctr"/>
                      <a:endParaRPr lang="zh-CN" altLang="en-US" sz="16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344767">
                <a:tc rowSpan="2">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文化程度</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性别</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fontAlgn="ctr"/>
                      <a:r>
                        <a:rPr lang="zh-CN" altLang="en-US" sz="2400" b="0" i="0" u="none" strike="noStrike">
                          <a:solidFill>
                            <a:srgbClr val="000000"/>
                          </a:solidFill>
                          <a:effectLst/>
                          <a:latin typeface="华文中宋" panose="02010600040101010101" pitchFamily="2" charset="-122"/>
                          <a:ea typeface="华文中宋" panose="02010600040101010101" pitchFamily="2" charset="-122"/>
                        </a:rPr>
                        <a:t>合计</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4767">
                <a:tc vMerge="1">
                  <a:txBody>
                    <a:bodyPr/>
                    <a:lstStyle/>
                    <a:p>
                      <a:endParaRPr lang="zh-CN" altLang="en-US"/>
                    </a:p>
                  </a:txBody>
                  <a:tcPr/>
                </a:tc>
                <a:tc>
                  <a:txBody>
                    <a:bodyPr/>
                    <a:lstStyle/>
                    <a:p>
                      <a:pPr algn="ctr" fontAlgn="ctr"/>
                      <a:r>
                        <a:rPr lang="zh-CN" altLang="en-US" sz="2400" b="0" i="0" u="none" strike="noStrike">
                          <a:solidFill>
                            <a:srgbClr val="000000"/>
                          </a:solidFill>
                          <a:effectLst/>
                          <a:latin typeface="华文中宋" panose="02010600040101010101" pitchFamily="2" charset="-122"/>
                          <a:ea typeface="华文中宋" panose="02010600040101010101" pitchFamily="2" charset="-122"/>
                        </a:rPr>
                        <a:t>男</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女</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0002"/>
                  </a:ext>
                </a:extLst>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初中及以下</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38.89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41.67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40.00% </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516028">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高中或中专</a:t>
                      </a: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大专及以上</a:t>
                      </a: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27.78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25.00% </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26.67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合计</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华文中宋" panose="02010600040101010101" pitchFamily="2" charset="-122"/>
                          <a:ea typeface="华文中宋" panose="02010600040101010101" pitchFamily="2" charset="-122"/>
                        </a:rPr>
                        <a:t>100.0(n=180)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华文中宋" panose="02010600040101010101" pitchFamily="2" charset="-122"/>
                          <a:ea typeface="华文中宋" panose="02010600040101010101" pitchFamily="2" charset="-122"/>
                        </a:rPr>
                        <a:t>100.0(n=120)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华文中宋" panose="02010600040101010101" pitchFamily="2" charset="-122"/>
                          <a:ea typeface="华文中宋" panose="02010600040101010101" pitchFamily="2" charset="-122"/>
                        </a:rPr>
                        <a:t>100.0(n=300)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灯片编号占位符 3"/>
          <p:cNvSpPr>
            <a:spLocks noGrp="1"/>
          </p:cNvSpPr>
          <p:nvPr>
            <p:ph type="sldNum" sz="quarter" idx="12"/>
          </p:nvPr>
        </p:nvSpPr>
        <p:spPr/>
        <p:txBody>
          <a:bodyPr/>
          <a:lstStyle/>
          <a:p>
            <a:fld id="{38EFF9D1-B7F5-4019-90C1-5E027A8D5510}" type="slidenum">
              <a:rPr lang="zh-CN" altLang="en-US" smtClean="0"/>
              <a:t>41</a:t>
            </a:fld>
            <a:endParaRPr lang="zh-CN" altLang="en-US"/>
          </a:p>
        </p:txBody>
      </p:sp>
    </p:spTree>
    <p:extLst>
      <p:ext uri="{BB962C8B-B14F-4D97-AF65-F5344CB8AC3E}">
        <p14:creationId xmlns:p14="http://schemas.microsoft.com/office/powerpoint/2010/main" val="20978585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9" y="624110"/>
            <a:ext cx="10319657"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访谈资料的整理</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045029" y="1538514"/>
            <a:ext cx="10174514" cy="4949371"/>
          </a:xfrm>
        </p:spPr>
        <p:txBody>
          <a:bodyPr>
            <a:normAutofit lnSpcReduction="10000"/>
          </a:bodyPr>
          <a:lstStyle/>
          <a:p>
            <a:r>
              <a:rPr lang="zh-CN" altLang="en-US" sz="2600" dirty="0" smtClean="0">
                <a:latin typeface="华文中宋" panose="02010600040101010101" pitchFamily="2" charset="-122"/>
                <a:ea typeface="华文中宋" panose="02010600040101010101" pitchFamily="2" charset="-122"/>
              </a:rPr>
              <a:t>分类：在调查资料搜集起来后，根据资料的性质、内容或特征将它们分别集合成类。</a:t>
            </a:r>
            <a:endParaRPr lang="en-US" altLang="zh-CN" sz="2600" dirty="0" smtClean="0">
              <a:latin typeface="华文中宋" panose="02010600040101010101" pitchFamily="2" charset="-122"/>
              <a:ea typeface="华文中宋" panose="02010600040101010101" pitchFamily="2" charset="-122"/>
            </a:endParaRPr>
          </a:p>
          <a:p>
            <a:r>
              <a:rPr lang="zh-CN" altLang="en-US" sz="2600" dirty="0">
                <a:latin typeface="华文中宋" panose="02010600040101010101" pitchFamily="2" charset="-122"/>
                <a:ea typeface="华文中宋" panose="02010600040101010101" pitchFamily="2" charset="-122"/>
              </a:rPr>
              <a:t>编码：将零散、繁杂的原始资料分为不同的概念类别，使资料蕴涵的意义由具体上升到抽象，创造出不同的主题或概念，然后再用这些主题或概念来分析资料</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endParaRPr lang="en-US" altLang="zh-CN" sz="2600" dirty="0" smtClean="0">
              <a:latin typeface="华文中宋" panose="02010600040101010101" pitchFamily="2" charset="-122"/>
              <a:ea typeface="华文中宋" panose="02010600040101010101" pitchFamily="2" charset="-122"/>
            </a:endParaRPr>
          </a:p>
          <a:p>
            <a:r>
              <a:rPr lang="zh-CN" altLang="en-US" sz="2600" dirty="0" smtClean="0">
                <a:latin typeface="华文中宋" panose="02010600040101010101" pitchFamily="2" charset="-122"/>
                <a:ea typeface="华文中宋" panose="02010600040101010101" pitchFamily="2" charset="-122"/>
              </a:rPr>
              <a:t>例：</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对待分配来的任务，总是一丝不苟地完成</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归入</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敬业精神</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这一概念类别中。</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很愿意和别人合作，在项目组中作用很大</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归入</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团队精神</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这一概念类别中。</a:t>
            </a:r>
            <a:endParaRPr lang="zh-CN" altLang="en-US" sz="2600" dirty="0">
              <a:latin typeface="华文中宋" panose="02010600040101010101" pitchFamily="2" charset="-122"/>
              <a:ea typeface="华文中宋" panose="02010600040101010101" pitchFamily="2" charset="-122"/>
            </a:endParaRPr>
          </a:p>
          <a:p>
            <a:endParaRPr lang="zh-CN" altLang="en-US" sz="2600" dirty="0">
              <a:latin typeface="华文中宋" panose="02010600040101010101" pitchFamily="2" charset="-122"/>
              <a:ea typeface="华文中宋" panose="02010600040101010101" pitchFamily="2" charset="-122"/>
            </a:endParaRPr>
          </a:p>
          <a:p>
            <a:endParaRPr lang="en-US" altLang="zh-CN" sz="26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42</a:t>
            </a:fld>
            <a:endParaRPr lang="zh-CN" altLang="en-US"/>
          </a:p>
        </p:txBody>
      </p:sp>
    </p:spTree>
    <p:extLst>
      <p:ext uri="{BB962C8B-B14F-4D97-AF65-F5344CB8AC3E}">
        <p14:creationId xmlns:p14="http://schemas.microsoft.com/office/powerpoint/2010/main" val="10974984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41715" y="624110"/>
            <a:ext cx="9762898"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访谈资料的分析：类属分析</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856343" y="1538515"/>
            <a:ext cx="11045371" cy="928914"/>
          </a:xfrm>
        </p:spPr>
        <p:txBody>
          <a:bodyPr>
            <a:noAutofit/>
          </a:bodyPr>
          <a:lstStyle/>
          <a:p>
            <a:r>
              <a:rPr lang="zh-CN" altLang="en-US" sz="2800" dirty="0">
                <a:latin typeface="华文中宋" panose="02010600040101010101" pitchFamily="2" charset="-122"/>
                <a:ea typeface="华文中宋" panose="02010600040101010101" pitchFamily="2" charset="-122"/>
              </a:rPr>
              <a:t>类属分析是将相同属性的资料被归入同一类别，并且以一定概念命名的过程。</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graphicFrame>
        <p:nvGraphicFramePr>
          <p:cNvPr id="7" name="图示 6"/>
          <p:cNvGraphicFramePr/>
          <p:nvPr>
            <p:extLst>
              <p:ext uri="{D42A27DB-BD31-4B8C-83A1-F6EECF244321}">
                <p14:modId xmlns:p14="http://schemas.microsoft.com/office/powerpoint/2010/main" val="3763880980"/>
              </p:ext>
            </p:extLst>
          </p:nvPr>
        </p:nvGraphicFramePr>
        <p:xfrm>
          <a:off x="4063999" y="2612571"/>
          <a:ext cx="7939315" cy="4093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内容占位符 2"/>
          <p:cNvSpPr txBox="1">
            <a:spLocks/>
          </p:cNvSpPr>
          <p:nvPr/>
        </p:nvSpPr>
        <p:spPr>
          <a:xfrm>
            <a:off x="856343" y="2960914"/>
            <a:ext cx="2902858" cy="359954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latin typeface="华文中宋" panose="02010600040101010101" pitchFamily="2" charset="-122"/>
                <a:ea typeface="华文中宋" panose="02010600040101010101" pitchFamily="2" charset="-122"/>
              </a:rPr>
              <a:t>类属的划分并不是唯一的，这和调查者本人对类属间概念关系的认知紧密相关。</a:t>
            </a:r>
            <a:endParaRPr lang="en-US" altLang="zh-CN" sz="2800" dirty="0" smtClean="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43</a:t>
            </a:fld>
            <a:endParaRPr lang="zh-CN" altLang="en-US"/>
          </a:p>
        </p:txBody>
      </p:sp>
    </p:spTree>
    <p:extLst>
      <p:ext uri="{BB962C8B-B14F-4D97-AF65-F5344CB8AC3E}">
        <p14:creationId xmlns:p14="http://schemas.microsoft.com/office/powerpoint/2010/main" val="3228672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a:latin typeface="华文中宋" panose="02010600040101010101" pitchFamily="2" charset="-122"/>
                <a:ea typeface="华文中宋" panose="02010600040101010101" pitchFamily="2" charset="-122"/>
              </a:rPr>
              <a:t>访谈资料的分析</a:t>
            </a:r>
            <a:r>
              <a:rPr lang="zh-CN" altLang="en-US" sz="4800" b="1" dirty="0" smtClean="0">
                <a:latin typeface="华文中宋" panose="02010600040101010101" pitchFamily="2" charset="-122"/>
                <a:ea typeface="华文中宋" panose="02010600040101010101" pitchFamily="2" charset="-122"/>
              </a:rPr>
              <a:t>：</a:t>
            </a:r>
            <a:r>
              <a:rPr lang="zh-CN" altLang="en-US" sz="4800" b="1" dirty="0">
                <a:latin typeface="华文中宋" panose="02010600040101010101" pitchFamily="2" charset="-122"/>
                <a:ea typeface="华文中宋" panose="02010600040101010101" pitchFamily="2" charset="-122"/>
              </a:rPr>
              <a:t>情境</a:t>
            </a:r>
            <a:r>
              <a:rPr lang="zh-CN" altLang="en-US" sz="4800" b="1" dirty="0" smtClean="0">
                <a:latin typeface="华文中宋" panose="02010600040101010101" pitchFamily="2" charset="-122"/>
                <a:ea typeface="华文中宋" panose="02010600040101010101" pitchFamily="2" charset="-122"/>
              </a:rPr>
              <a:t>分析</a:t>
            </a:r>
            <a:endParaRPr lang="zh-CN" altLang="en-US" sz="4800" dirty="0"/>
          </a:p>
        </p:txBody>
      </p:sp>
      <p:sp>
        <p:nvSpPr>
          <p:cNvPr id="3" name="内容占位符 2"/>
          <p:cNvSpPr>
            <a:spLocks noGrp="1"/>
          </p:cNvSpPr>
          <p:nvPr>
            <p:ph idx="1"/>
          </p:nvPr>
        </p:nvSpPr>
        <p:spPr>
          <a:xfrm>
            <a:off x="2589212" y="2133600"/>
            <a:ext cx="8915400" cy="3962400"/>
          </a:xfrm>
        </p:spPr>
        <p:txBody>
          <a:bodyPr>
            <a:noAutofit/>
          </a:bodyPr>
          <a:lstStyle/>
          <a:p>
            <a:r>
              <a:rPr lang="zh-CN" altLang="en-US" sz="2800" dirty="0">
                <a:latin typeface="华文中宋" panose="02010600040101010101" pitchFamily="2" charset="-122"/>
                <a:ea typeface="华文中宋" panose="02010600040101010101" pitchFamily="2" charset="-122"/>
              </a:rPr>
              <a:t>情境分析是将资料放置于研究现象所处的自然情境之中，按故事发生的时序对有关事件和人物进行描述性分析。</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这是一种将整体先分散然后再整合的方式。</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情境分析结构可以有不同的组成方式，如前因后果排列、时间流动序列、时空</a:t>
            </a:r>
            <a:r>
              <a:rPr lang="zh-CN" altLang="en-US" sz="2800" dirty="0" smtClean="0">
                <a:latin typeface="华文中宋" panose="02010600040101010101" pitchFamily="2" charset="-122"/>
                <a:ea typeface="华文中宋" panose="02010600040101010101" pitchFamily="2" charset="-122"/>
              </a:rPr>
              <a:t>回溯等</a:t>
            </a:r>
            <a:r>
              <a:rPr lang="zh-CN" altLang="en-US" sz="2800" dirty="0">
                <a:latin typeface="华文中宋" panose="02010600040101010101" pitchFamily="2" charset="-122"/>
                <a:ea typeface="华文中宋" panose="02010600040101010101" pitchFamily="2" charset="-122"/>
              </a:rPr>
              <a:t>。</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情境分析的内容可以有主题、事件、人物、社会机构、时间、地点、状态、变化等。</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44</a:t>
            </a:fld>
            <a:endParaRPr lang="zh-CN" altLang="en-US"/>
          </a:p>
        </p:txBody>
      </p:sp>
    </p:spTree>
    <p:extLst>
      <p:ext uri="{BB962C8B-B14F-4D97-AF65-F5344CB8AC3E}">
        <p14:creationId xmlns:p14="http://schemas.microsoft.com/office/powerpoint/2010/main" val="365392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p:spPr>
        <p:txBody>
          <a:bodyPr>
            <a:normAutofit/>
          </a:bodyPr>
          <a:lstStyle/>
          <a:p>
            <a:r>
              <a:rPr lang="zh-CN" altLang="en-US" sz="6600" b="1" dirty="0" smtClean="0">
                <a:latin typeface="华文中宋" panose="02010600040101010101" pitchFamily="2" charset="-122"/>
                <a:ea typeface="华文中宋" panose="02010600040101010101" pitchFamily="2" charset="-122"/>
              </a:rPr>
              <a:t>调查报告</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第五部分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45</a:t>
            </a:fld>
            <a:endParaRPr lang="zh-CN" altLang="en-US"/>
          </a:p>
        </p:txBody>
      </p:sp>
    </p:spTree>
    <p:extLst>
      <p:ext uri="{BB962C8B-B14F-4D97-AF65-F5344CB8AC3E}">
        <p14:creationId xmlns:p14="http://schemas.microsoft.com/office/powerpoint/2010/main" val="23424292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smtClean="0">
                <a:latin typeface="华文中宋" panose="02010600040101010101" pitchFamily="2" charset="-122"/>
                <a:ea typeface="华文中宋" panose="02010600040101010101" pitchFamily="2" charset="-122"/>
              </a:rPr>
              <a:t>结构与体例</a:t>
            </a:r>
            <a:endParaRPr lang="zh-CN" altLang="en-US" sz="4800" b="1">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p:txBody>
          <a:bodyPr>
            <a:noAutofit/>
          </a:bodyPr>
          <a:lstStyle/>
          <a:p>
            <a:r>
              <a:rPr lang="zh-CN" altLang="en-US" sz="2800" dirty="0">
                <a:solidFill>
                  <a:schemeClr val="tx1"/>
                </a:solidFill>
                <a:latin typeface="华文中宋" panose="02010600040101010101" pitchFamily="2" charset="-122"/>
                <a:ea typeface="华文中宋" panose="02010600040101010101" pitchFamily="2" charset="-122"/>
              </a:rPr>
              <a:t>标题</a:t>
            </a:r>
            <a:endParaRPr lang="en-US" altLang="zh-CN" sz="2800" dirty="0">
              <a:solidFill>
                <a:schemeClr val="tx1"/>
              </a:solidFill>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前言</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主体</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结束语</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参考</a:t>
            </a:r>
            <a:r>
              <a:rPr lang="zh-CN" altLang="en-US" sz="2800" dirty="0">
                <a:latin typeface="华文中宋" panose="02010600040101010101" pitchFamily="2" charset="-122"/>
                <a:ea typeface="华文中宋" panose="02010600040101010101" pitchFamily="2" charset="-122"/>
              </a:rPr>
              <a:t>文献</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附录</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（内容提要、后记等）</a:t>
            </a:r>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46</a:t>
            </a:fld>
            <a:endParaRPr lang="zh-CN" altLang="en-US"/>
          </a:p>
        </p:txBody>
      </p:sp>
    </p:spTree>
    <p:extLst>
      <p:ext uri="{BB962C8B-B14F-4D97-AF65-F5344CB8AC3E}">
        <p14:creationId xmlns:p14="http://schemas.microsoft.com/office/powerpoint/2010/main" val="10449779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a:t>
            </a:r>
            <a:r>
              <a:rPr lang="zh-CN" altLang="en-US" sz="4400" b="1" smtClean="0">
                <a:latin typeface="华文中宋" panose="02010600040101010101" pitchFamily="2" charset="-122"/>
                <a:ea typeface="华文中宋" panose="02010600040101010101" pitchFamily="2" charset="-122"/>
              </a:rPr>
              <a:t>与体例：标题</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538514"/>
            <a:ext cx="3536271" cy="5152572"/>
          </a:xfrm>
        </p:spPr>
        <p:txBody>
          <a:bodyPr>
            <a:noAutofit/>
          </a:bodyPr>
          <a:lstStyle/>
          <a:p>
            <a:r>
              <a:rPr lang="zh-CN" altLang="en-US" sz="2400" dirty="0" smtClean="0">
                <a:latin typeface="华文中宋" panose="02010600040101010101" pitchFamily="2" charset="-122"/>
                <a:ea typeface="华文中宋" panose="02010600040101010101" pitchFamily="2" charset="-122"/>
              </a:rPr>
              <a:t>标题力求：</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概括</a:t>
            </a:r>
            <a:r>
              <a:rPr lang="zh-CN" altLang="en-US" sz="2400" dirty="0" smtClean="0">
                <a:latin typeface="华文中宋" panose="02010600040101010101" pitchFamily="2" charset="-122"/>
                <a:ea typeface="华文中宋" panose="02010600040101010101" pitchFamily="2" charset="-122"/>
              </a:rPr>
              <a:t>。概括调查报告的主要内容。</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简明</a:t>
            </a:r>
            <a:r>
              <a:rPr lang="zh-CN" altLang="en-US" sz="2400" dirty="0" smtClean="0">
                <a:latin typeface="华文中宋" panose="02010600040101010101" pitchFamily="2" charset="-122"/>
                <a:ea typeface="华文中宋" panose="02010600040101010101" pitchFamily="2" charset="-122"/>
              </a:rPr>
              <a:t>。表达调查报告的主题。</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新颖</a:t>
            </a:r>
            <a:r>
              <a:rPr lang="zh-CN" altLang="en-US" sz="2400" dirty="0" smtClean="0">
                <a:latin typeface="华文中宋" panose="02010600040101010101" pitchFamily="2" charset="-122"/>
                <a:ea typeface="华文中宋" panose="02010600040101010101" pitchFamily="2" charset="-122"/>
              </a:rPr>
              <a:t>。有新鲜感、吸引力和感染力。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对称</a:t>
            </a:r>
            <a:r>
              <a:rPr lang="zh-CN" altLang="en-US" sz="2400" dirty="0" smtClean="0">
                <a:latin typeface="华文中宋" panose="02010600040101010101" pitchFamily="2" charset="-122"/>
                <a:ea typeface="华文中宋" panose="02010600040101010101" pitchFamily="2" charset="-122"/>
              </a:rPr>
              <a:t>。与调查报告内容相称，既不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大头戴小帽</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也不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大帽盖小</a:t>
            </a:r>
            <a:r>
              <a:rPr lang="zh-CN" altLang="en-US" sz="2400" dirty="0">
                <a:latin typeface="华文中宋" panose="02010600040101010101" pitchFamily="2" charset="-122"/>
                <a:ea typeface="华文中宋" panose="02010600040101010101" pitchFamily="2" charset="-122"/>
              </a:rPr>
              <a:t>头</a:t>
            </a:r>
            <a:r>
              <a:rPr lang="en-US" altLang="zh-CN" sz="2400" dirty="0" smtClean="0">
                <a:latin typeface="华文中宋" panose="02010600040101010101" pitchFamily="2" charset="-122"/>
                <a:ea typeface="华文中宋" panose="02010600040101010101" pitchFamily="2" charset="-122"/>
              </a:rPr>
              <a:t>”</a:t>
            </a:r>
          </a:p>
          <a:p>
            <a:pPr marL="0" indent="0">
              <a:buNone/>
            </a:pP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5515429" y="1538514"/>
            <a:ext cx="6212114" cy="51525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solidFill>
                  <a:srgbClr val="FF0000"/>
                </a:solidFill>
                <a:latin typeface="华文中宋" panose="02010600040101010101" pitchFamily="2" charset="-122"/>
                <a:ea typeface="华文中宋" panose="02010600040101010101" pitchFamily="2" charset="-122"/>
              </a:rPr>
              <a:t>直叙式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新农村背景下农村居民公共服务参与意识调查报告</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判断式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工具性</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色彩的淡化：一种新健康观的生成与实践</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以绍兴醴村为例</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提问式</a:t>
            </a: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a:t>
            </a:r>
            <a:r>
              <a:rPr lang="zh-CN" altLang="zh-CN" sz="2400" dirty="0">
                <a:latin typeface="华文中宋" panose="02010600040101010101" pitchFamily="2" charset="-122"/>
                <a:ea typeface="华文中宋" panose="02010600040101010101" pitchFamily="2" charset="-122"/>
              </a:rPr>
              <a:t>他们为什么选择试婚？</a:t>
            </a:r>
            <a:r>
              <a:rPr lang="en-US" altLang="zh-CN" sz="2400" dirty="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抒情式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将</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灰色金融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阳光化</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对恩施州</a:t>
            </a:r>
            <a:r>
              <a:rPr lang="en-US" altLang="zh-CN" sz="2400" dirty="0" smtClean="0">
                <a:latin typeface="华文中宋" panose="02010600040101010101" pitchFamily="2" charset="-122"/>
                <a:ea typeface="华文中宋" panose="02010600040101010101" pitchFamily="2" charset="-122"/>
              </a:rPr>
              <a:t>258</a:t>
            </a:r>
            <a:r>
              <a:rPr lang="zh-CN" altLang="en-US" sz="2400" dirty="0" smtClean="0">
                <a:latin typeface="华文中宋" panose="02010600040101010101" pitchFamily="2" charset="-122"/>
                <a:ea typeface="华文中宋" panose="02010600040101010101" pitchFamily="2" charset="-122"/>
              </a:rPr>
              <a:t>户农民家庭民间借贷的调查与思考</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双标题</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大学生</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村官</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扎根基层的客观影响因素分析</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基于苏北灌云县的调查</a:t>
            </a:r>
            <a:r>
              <a:rPr lang="en-US" altLang="zh-CN" sz="2400" dirty="0" smtClean="0">
                <a:latin typeface="华文中宋" panose="02010600040101010101" pitchFamily="2" charset="-122"/>
                <a:ea typeface="华文中宋" panose="02010600040101010101" pitchFamily="2" charset="-122"/>
              </a:rPr>
              <a:t>》</a:t>
            </a:r>
          </a:p>
          <a:p>
            <a:endParaRPr lang="en-US" altLang="zh-CN" sz="24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主体</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47</a:t>
            </a:fld>
            <a:endParaRPr lang="zh-CN" altLang="en-US"/>
          </a:p>
        </p:txBody>
      </p:sp>
    </p:spTree>
    <p:extLst>
      <p:ext uri="{BB962C8B-B14F-4D97-AF65-F5344CB8AC3E}">
        <p14:creationId xmlns:p14="http://schemas.microsoft.com/office/powerpoint/2010/main" val="2479234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结构与体例：前言</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4" y="2830286"/>
            <a:ext cx="4180117" cy="3860800"/>
          </a:xfrm>
        </p:spPr>
        <p:txBody>
          <a:bodyPr>
            <a:no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应用性调查报告</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主旨陈述</a:t>
            </a:r>
            <a:r>
              <a:rPr lang="zh-CN" altLang="en-US" sz="2400" dirty="0" smtClean="0">
                <a:latin typeface="华文中宋" panose="02010600040101010101" pitchFamily="2" charset="-122"/>
                <a:ea typeface="华文中宋" panose="02010600040101010101" pitchFamily="2" charset="-122"/>
              </a:rPr>
              <a:t>法。在前言中说明调查的主要目的和宗旨。</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结论前置法。在前言部分先简要说明调查的基本结论。</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提问设悬法。在前言中只提问题，设置悬念，而不正面作答。</a:t>
            </a:r>
            <a:endParaRPr lang="zh-CN" altLang="en-US"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5936343" y="2830286"/>
            <a:ext cx="5950856" cy="40277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b="1" dirty="0" smtClean="0">
                <a:solidFill>
                  <a:srgbClr val="FF0000"/>
                </a:solidFill>
                <a:latin typeface="华文中宋" panose="02010600040101010101" pitchFamily="2" charset="-122"/>
                <a:ea typeface="华文中宋" panose="02010600040101010101" pitchFamily="2" charset="-122"/>
              </a:rPr>
              <a:t>学术性调查报告</a:t>
            </a:r>
            <a:endParaRPr lang="en-US" altLang="zh-CN" sz="2400" b="1" dirty="0">
              <a:solidFill>
                <a:srgbClr val="FF0000"/>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1、</a:t>
            </a:r>
            <a:r>
              <a:rPr lang="zh-CN" altLang="en-US" sz="2400" dirty="0" smtClean="0">
                <a:solidFill>
                  <a:schemeClr val="tx1"/>
                </a:solidFill>
                <a:latin typeface="华文中宋" panose="02010600040101010101" pitchFamily="2" charset="-122"/>
                <a:ea typeface="华文中宋" panose="02010600040101010101" pitchFamily="2" charset="-122"/>
              </a:rPr>
              <a:t>调查主题、目的和意义。</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2、</a:t>
            </a:r>
            <a:r>
              <a:rPr lang="zh-CN" altLang="en-US" sz="2400" dirty="0" smtClean="0">
                <a:solidFill>
                  <a:schemeClr val="tx1"/>
                </a:solidFill>
                <a:latin typeface="华文中宋" panose="02010600040101010101" pitchFamily="2" charset="-122"/>
                <a:ea typeface="华文中宋" panose="02010600040101010101" pitchFamily="2" charset="-122"/>
              </a:rPr>
              <a:t>对有关文献的综述和评论。介绍已有相关文献内容，阐明调查的学术定位；总结前人研究的贡献并指出不足；说明本调查的特点，凸显其价值。</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3、</a:t>
            </a:r>
            <a:r>
              <a:rPr lang="zh-CN" altLang="en-US" sz="2400" dirty="0" smtClean="0">
                <a:solidFill>
                  <a:schemeClr val="tx1"/>
                </a:solidFill>
                <a:latin typeface="华文中宋" panose="02010600040101010101" pitchFamily="2" charset="-122"/>
                <a:ea typeface="华文中宋" panose="02010600040101010101" pitchFamily="2" charset="-122"/>
              </a:rPr>
              <a:t>调查的研究设计。包括调查主要方法介绍、抽样方法介绍、理论框架介绍等。</a:t>
            </a:r>
            <a:endParaRPr lang="en-US" altLang="zh-CN" sz="2400" dirty="0" smtClean="0">
              <a:solidFill>
                <a:schemeClr val="tx1"/>
              </a:solidFill>
              <a:latin typeface="华文中宋" panose="02010600040101010101" pitchFamily="2" charset="-122"/>
              <a:ea typeface="华文中宋" panose="02010600040101010101" pitchFamily="2" charset="-122"/>
            </a:endParaRPr>
          </a:p>
          <a:p>
            <a:pPr marL="0" indent="0">
              <a:buNone/>
            </a:pP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zh-CN" altLang="en-US" sz="2400" dirty="0">
              <a:solidFill>
                <a:schemeClr val="tx1"/>
              </a:solidFill>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56226" y="1683655"/>
            <a:ext cx="9971317" cy="11466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前言：调查报告的开头部分，对全文起总领和引导作用，主要任务是简介本次社会调查的背景、主旨、目的和方法等。</a:t>
            </a:r>
            <a:endParaRPr lang="en-US" altLang="zh-CN" sz="24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400" dirty="0" smtClean="0">
              <a:latin typeface="华文中宋" panose="02010600040101010101" pitchFamily="2" charset="-122"/>
              <a:ea typeface="华文中宋" panose="02010600040101010101" pitchFamily="2" charset="-122"/>
            </a:endParaRPr>
          </a:p>
        </p:txBody>
      </p:sp>
      <p:sp>
        <p:nvSpPr>
          <p:cNvPr id="7"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前言</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主体</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48</a:t>
            </a:fld>
            <a:endParaRPr lang="zh-CN" altLang="en-US"/>
          </a:p>
        </p:txBody>
      </p:sp>
    </p:spTree>
    <p:extLst>
      <p:ext uri="{BB962C8B-B14F-4D97-AF65-F5344CB8AC3E}">
        <p14:creationId xmlns:p14="http://schemas.microsoft.com/office/powerpoint/2010/main" val="33771223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结构与体例：主体</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538514"/>
            <a:ext cx="5080002" cy="5152572"/>
          </a:xfrm>
        </p:spPr>
        <p:txBody>
          <a:bodyPr>
            <a:noAutofit/>
          </a:bodyPr>
          <a:lstStyle/>
          <a:p>
            <a:r>
              <a:rPr lang="zh-CN" altLang="en-US" sz="2400" b="1" dirty="0">
                <a:solidFill>
                  <a:schemeClr val="tx1"/>
                </a:solidFill>
                <a:latin typeface="华文中宋" panose="02010600040101010101" pitchFamily="2" charset="-122"/>
                <a:ea typeface="华文中宋" panose="02010600040101010101" pitchFamily="2" charset="-122"/>
              </a:rPr>
              <a:t>主体是调查报告的主要部分，应包括三方面</a:t>
            </a:r>
            <a:r>
              <a:rPr lang="zh-CN" altLang="en-US" sz="2400" b="1" dirty="0" smtClean="0">
                <a:solidFill>
                  <a:schemeClr val="tx1"/>
                </a:solidFill>
                <a:latin typeface="华文中宋" panose="02010600040101010101" pitchFamily="2" charset="-122"/>
                <a:ea typeface="华文中宋" panose="02010600040101010101" pitchFamily="2" charset="-122"/>
              </a:rPr>
              <a:t>内容（对你们来说，第一点最为重要）：</a:t>
            </a:r>
            <a:endParaRPr lang="en-US" altLang="zh-CN" sz="2400" b="1" dirty="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rgbClr val="FF0000"/>
                </a:solidFill>
                <a:latin typeface="华文中宋" panose="02010600040101010101" pitchFamily="2" charset="-122"/>
                <a:ea typeface="华文中宋" panose="02010600040101010101" pitchFamily="2" charset="-122"/>
              </a:rPr>
              <a:t>1、“</a:t>
            </a:r>
            <a:r>
              <a:rPr lang="zh-CN" altLang="en-US" sz="2400" dirty="0" smtClean="0">
                <a:solidFill>
                  <a:srgbClr val="FF0000"/>
                </a:solidFill>
                <a:latin typeface="华文中宋" panose="02010600040101010101" pitchFamily="2" charset="-122"/>
                <a:ea typeface="华文中宋" panose="02010600040101010101" pitchFamily="2" charset="-122"/>
              </a:rPr>
              <a:t>是什么</a:t>
            </a:r>
            <a:r>
              <a:rPr lang="en-US" altLang="zh-CN" sz="2400" dirty="0" smtClean="0">
                <a:solidFill>
                  <a:srgbClr val="FF0000"/>
                </a:solidFill>
                <a:latin typeface="华文中宋" panose="02010600040101010101" pitchFamily="2" charset="-122"/>
                <a:ea typeface="华文中宋" panose="02010600040101010101" pitchFamily="2" charset="-122"/>
              </a:rPr>
              <a:t>”。</a:t>
            </a:r>
            <a:r>
              <a:rPr lang="zh-CN" altLang="en-US" sz="2400" dirty="0" smtClean="0">
                <a:solidFill>
                  <a:srgbClr val="FF0000"/>
                </a:solidFill>
                <a:latin typeface="华文中宋" panose="02010600040101010101" pitchFamily="2" charset="-122"/>
                <a:ea typeface="华文中宋" panose="02010600040101010101" pitchFamily="2" charset="-122"/>
              </a:rPr>
              <a:t>以数据陈述研究对象的基本状况及相关行为。</a:t>
            </a:r>
            <a:endParaRPr lang="en-US" altLang="zh-CN" sz="2400" dirty="0" smtClean="0">
              <a:solidFill>
                <a:srgbClr val="FF0000"/>
              </a:solidFill>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为什么</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分析各种现象之间的相互关系，揭示因果联系。</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怎么办</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应用性调查应提出对策；学术性调查应做一定的推论，阐明本调查的特点、贡献和局限性。</a:t>
            </a:r>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主体</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836229" y="1538514"/>
            <a:ext cx="4891313" cy="515257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600" b="1" dirty="0" smtClean="0">
                <a:solidFill>
                  <a:schemeClr val="tx1"/>
                </a:solidFill>
                <a:latin typeface="华文中宋" panose="02010600040101010101" pitchFamily="2" charset="-122"/>
                <a:ea typeface="华文中宋" panose="02010600040101010101" pitchFamily="2" charset="-122"/>
              </a:rPr>
              <a:t>报告主体结构的三种</a:t>
            </a:r>
            <a:r>
              <a:rPr lang="zh-CN" altLang="en-US" sz="2600" b="1" dirty="0" smtClean="0">
                <a:solidFill>
                  <a:schemeClr val="tx1"/>
                </a:solidFill>
                <a:latin typeface="华文中宋" panose="02010600040101010101" pitchFamily="2" charset="-122"/>
                <a:ea typeface="华文中宋" panose="02010600040101010101" pitchFamily="2" charset="-122"/>
              </a:rPr>
              <a:t>形式（对你们来说，第</a:t>
            </a:r>
            <a:r>
              <a:rPr lang="en-US" altLang="zh-CN" sz="2600" b="1" dirty="0" smtClean="0">
                <a:solidFill>
                  <a:schemeClr val="tx1"/>
                </a:solidFill>
                <a:latin typeface="华文中宋" panose="02010600040101010101" pitchFamily="2" charset="-122"/>
                <a:ea typeface="华文中宋" panose="02010600040101010101" pitchFamily="2" charset="-122"/>
              </a:rPr>
              <a:t>2</a:t>
            </a:r>
            <a:r>
              <a:rPr lang="zh-CN" altLang="en-US" sz="2600" b="1" dirty="0" smtClean="0">
                <a:solidFill>
                  <a:schemeClr val="tx1"/>
                </a:solidFill>
                <a:latin typeface="华文中宋" panose="02010600040101010101" pitchFamily="2" charset="-122"/>
                <a:ea typeface="华文中宋" panose="02010600040101010101" pitchFamily="2" charset="-122"/>
              </a:rPr>
              <a:t>点最为常见）：</a:t>
            </a:r>
            <a:endParaRPr lang="en-US" altLang="zh-CN" sz="2600" dirty="0" smtClean="0">
              <a:latin typeface="华文中宋" panose="02010600040101010101" pitchFamily="2" charset="-122"/>
              <a:ea typeface="华文中宋" panose="02010600040101010101" pitchFamily="2" charset="-122"/>
            </a:endParaRPr>
          </a:p>
          <a:p>
            <a:pPr>
              <a:buClr>
                <a:srgbClr val="A53010"/>
              </a:buClr>
            </a:pPr>
            <a:r>
              <a:rPr lang="en-US" altLang="zh-CN" sz="2600" dirty="0" smtClean="0">
                <a:latin typeface="华文中宋" panose="02010600040101010101" pitchFamily="2" charset="-122"/>
                <a:ea typeface="华文中宋" panose="02010600040101010101" pitchFamily="2" charset="-122"/>
              </a:rPr>
              <a:t>1</a:t>
            </a:r>
            <a:r>
              <a:rPr lang="en-US" altLang="zh-CN" sz="2600" dirty="0">
                <a:latin typeface="华文中宋" panose="02010600040101010101" pitchFamily="2" charset="-122"/>
                <a:ea typeface="华文中宋" panose="02010600040101010101" pitchFamily="2" charset="-122"/>
              </a:rPr>
              <a:t>、</a:t>
            </a:r>
            <a:r>
              <a:rPr lang="zh-CN" altLang="en-US" sz="2600" dirty="0">
                <a:latin typeface="华文中宋" panose="02010600040101010101" pitchFamily="2" charset="-122"/>
                <a:ea typeface="华文中宋" panose="02010600040101010101" pitchFamily="2" charset="-122"/>
              </a:rPr>
              <a:t>纵式结构。按事物发展的历史顺序和内在逻辑来叙述事实，阐明观点。</a:t>
            </a:r>
            <a:endParaRPr lang="en-US" altLang="zh-CN" sz="2600" dirty="0">
              <a:latin typeface="华文中宋" panose="02010600040101010101" pitchFamily="2" charset="-122"/>
              <a:ea typeface="华文中宋" panose="02010600040101010101" pitchFamily="2" charset="-122"/>
            </a:endParaRPr>
          </a:p>
          <a:p>
            <a:pPr>
              <a:buClr>
                <a:srgbClr val="A53010"/>
              </a:buClr>
            </a:pPr>
            <a:r>
              <a:rPr lang="en-US" altLang="zh-CN" sz="2600" b="1" dirty="0">
                <a:solidFill>
                  <a:srgbClr val="FF0000"/>
                </a:solidFill>
                <a:latin typeface="华文中宋" panose="02010600040101010101" pitchFamily="2" charset="-122"/>
                <a:ea typeface="华文中宋" panose="02010600040101010101" pitchFamily="2" charset="-122"/>
              </a:rPr>
              <a:t>2、</a:t>
            </a:r>
            <a:r>
              <a:rPr lang="zh-CN" altLang="en-US" sz="2600" b="1" dirty="0">
                <a:solidFill>
                  <a:srgbClr val="FF0000"/>
                </a:solidFill>
                <a:latin typeface="华文中宋" panose="02010600040101010101" pitchFamily="2" charset="-122"/>
                <a:ea typeface="华文中宋" panose="02010600040101010101" pitchFamily="2" charset="-122"/>
              </a:rPr>
              <a:t>横式结构。把调查的事实和形成的观点，按性质或类别分为几个部分，并列排放，分别叙述。</a:t>
            </a:r>
            <a:endParaRPr lang="en-US" altLang="zh-CN" sz="2600" b="1" dirty="0">
              <a:solidFill>
                <a:srgbClr val="FF0000"/>
              </a:solidFill>
              <a:latin typeface="华文中宋" panose="02010600040101010101" pitchFamily="2" charset="-122"/>
              <a:ea typeface="华文中宋" panose="02010600040101010101" pitchFamily="2" charset="-122"/>
            </a:endParaRPr>
          </a:p>
          <a:p>
            <a:pPr>
              <a:buClr>
                <a:srgbClr val="A53010"/>
              </a:buClr>
            </a:pPr>
            <a:r>
              <a:rPr lang="en-US" altLang="zh-CN" sz="2600" dirty="0">
                <a:latin typeface="华文中宋" panose="02010600040101010101" pitchFamily="2" charset="-122"/>
                <a:ea typeface="华文中宋" panose="02010600040101010101" pitchFamily="2" charset="-122"/>
              </a:rPr>
              <a:t>3、</a:t>
            </a:r>
            <a:r>
              <a:rPr lang="zh-CN" altLang="en-US" sz="2600" dirty="0">
                <a:latin typeface="华文中宋" panose="02010600040101010101" pitchFamily="2" charset="-122"/>
                <a:ea typeface="华文中宋" panose="02010600040101010101" pitchFamily="2" charset="-122"/>
              </a:rPr>
              <a:t>纵横交错式结构。将上述两种结构相结合。往往为大型调查报告所用。</a:t>
            </a:r>
            <a:endParaRPr lang="en-US" altLang="zh-CN" sz="2600" dirty="0">
              <a:latin typeface="华文中宋" panose="02010600040101010101" pitchFamily="2" charset="-122"/>
              <a:ea typeface="华文中宋" panose="02010600040101010101" pitchFamily="2" charset="-122"/>
            </a:endParaRPr>
          </a:p>
          <a:p>
            <a:pPr marL="0" indent="0">
              <a:buClr>
                <a:srgbClr val="A53010"/>
              </a:buClr>
              <a:buFont typeface="Wingdings 3" charset="2"/>
              <a:buNone/>
            </a:pPr>
            <a:endParaRPr lang="en-US" altLang="zh-CN" sz="2600"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600"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6" name="灯片编号占位符 5"/>
          <p:cNvSpPr>
            <a:spLocks noGrp="1"/>
          </p:cNvSpPr>
          <p:nvPr>
            <p:ph type="sldNum" sz="quarter" idx="12"/>
          </p:nvPr>
        </p:nvSpPr>
        <p:spPr/>
        <p:txBody>
          <a:bodyPr/>
          <a:lstStyle/>
          <a:p>
            <a:fld id="{38EFF9D1-B7F5-4019-90C1-5E027A8D5510}" type="slidenum">
              <a:rPr lang="zh-CN" altLang="en-US" smtClean="0"/>
              <a:t>49</a:t>
            </a:fld>
            <a:endParaRPr lang="zh-CN" altLang="en-US"/>
          </a:p>
        </p:txBody>
      </p:sp>
    </p:spTree>
    <p:extLst>
      <p:ext uri="{BB962C8B-B14F-4D97-AF65-F5344CB8AC3E}">
        <p14:creationId xmlns:p14="http://schemas.microsoft.com/office/powerpoint/2010/main" val="161957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72145" y="624110"/>
            <a:ext cx="923246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如何确定被调查人？</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1611087"/>
            <a:ext cx="9927772" cy="4804228"/>
          </a:xfrm>
        </p:spPr>
        <p:txBody>
          <a:bodyPr>
            <a:normAutofit/>
          </a:bodyPr>
          <a:lstStyle/>
          <a:p>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抽样</a:t>
            </a:r>
            <a:r>
              <a:rPr lang="zh-CN" altLang="en-US" sz="2400" dirty="0" smtClean="0">
                <a:solidFill>
                  <a:schemeClr val="tx1"/>
                </a:solidFill>
                <a:latin typeface="华文中宋" panose="02010600040101010101" pitchFamily="2" charset="-122"/>
                <a:ea typeface="华文中宋" panose="02010600040101010101" pitchFamily="2" charset="-122"/>
              </a:rPr>
              <a:t>：从调查总体中抽出一部分样本。</a:t>
            </a: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要根据自身的条件，选择</a:t>
            </a:r>
            <a:r>
              <a:rPr lang="zh-CN" altLang="en-US" sz="2400" dirty="0" smtClean="0">
                <a:solidFill>
                  <a:schemeClr val="tx1"/>
                </a:solidFill>
                <a:latin typeface="华文中宋" panose="02010600040101010101" pitchFamily="2" charset="-122"/>
                <a:ea typeface="华文中宋" panose="02010600040101010101" pitchFamily="2" charset="-122"/>
              </a:rPr>
              <a:t>合适的抽样方案，以便找到合适的被调查者。</a:t>
            </a: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24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5</a:t>
            </a:fld>
            <a:endParaRPr lang="zh-CN" altLang="en-US"/>
          </a:p>
        </p:txBody>
      </p:sp>
    </p:spTree>
    <p:extLst>
      <p:ext uri="{BB962C8B-B14F-4D97-AF65-F5344CB8AC3E}">
        <p14:creationId xmlns:p14="http://schemas.microsoft.com/office/powerpoint/2010/main" val="13498002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结构与体例：结束语、参考文献、附录</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770743"/>
            <a:ext cx="4740956" cy="3396344"/>
          </a:xfrm>
        </p:spPr>
        <p:txBody>
          <a:bodyPr>
            <a:noAutofit/>
          </a:bodyPr>
          <a:lstStyle/>
          <a:p>
            <a:r>
              <a:rPr lang="zh-CN" altLang="en-US" sz="2800" dirty="0" smtClean="0">
                <a:solidFill>
                  <a:srgbClr val="FF0000"/>
                </a:solidFill>
                <a:latin typeface="华文中宋" panose="02010600040101010101" pitchFamily="2" charset="-122"/>
                <a:ea typeface="华文中宋" panose="02010600040101010101" pitchFamily="2" charset="-122"/>
              </a:rPr>
              <a:t>结束</a:t>
            </a:r>
            <a:r>
              <a:rPr lang="zh-CN" altLang="en-US" sz="2800" dirty="0">
                <a:solidFill>
                  <a:srgbClr val="FF0000"/>
                </a:solidFill>
                <a:latin typeface="华文中宋" panose="02010600040101010101" pitchFamily="2" charset="-122"/>
                <a:ea typeface="华文中宋" panose="02010600040101010101" pitchFamily="2" charset="-122"/>
              </a:rPr>
              <a:t>语</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概括全文，深化主题。</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总结经验，形成结论。</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指出问题，提出建议。</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说明危害，引起重视。</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展望未来，指明意义。</a:t>
            </a:r>
            <a:endParaRPr lang="en-US" altLang="zh-CN" sz="2800" dirty="0" smtClean="0">
              <a:solidFill>
                <a:schemeClr val="tx1"/>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630419" y="1770742"/>
            <a:ext cx="5007429" cy="33963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参考文献</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列出在从事调查过程中所阅读、参考、评论、引证过的文献。体例参照女子学院的</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论文写作规范</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800" dirty="0" smtClean="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主体</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结束语</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参考文献</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附录</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7" name="内容占位符 2"/>
          <p:cNvSpPr txBox="1">
            <a:spLocks/>
          </p:cNvSpPr>
          <p:nvPr/>
        </p:nvSpPr>
        <p:spPr>
          <a:xfrm>
            <a:off x="1756226" y="5167087"/>
            <a:ext cx="9881621" cy="153851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附录</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包括（</a:t>
            </a:r>
            <a:r>
              <a:rPr lang="en-US" altLang="zh-CN" sz="2800" dirty="0" smtClean="0">
                <a:solidFill>
                  <a:schemeClr val="tx1"/>
                </a:solidFill>
                <a:latin typeface="华文中宋" panose="02010600040101010101" pitchFamily="2" charset="-122"/>
                <a:ea typeface="华文中宋" panose="02010600040101010101" pitchFamily="2" charset="-122"/>
              </a:rPr>
              <a:t>1）</a:t>
            </a:r>
            <a:r>
              <a:rPr lang="zh-CN" altLang="en-US" sz="2800" dirty="0" smtClean="0">
                <a:solidFill>
                  <a:schemeClr val="tx1"/>
                </a:solidFill>
                <a:latin typeface="华文中宋" panose="02010600040101010101" pitchFamily="2" charset="-122"/>
                <a:ea typeface="华文中宋" panose="02010600040101010101" pitchFamily="2" charset="-122"/>
              </a:rPr>
              <a:t>调查问卷、（</a:t>
            </a:r>
            <a:r>
              <a:rPr lang="en-US" altLang="zh-CN" sz="2800" dirty="0" smtClean="0">
                <a:solidFill>
                  <a:schemeClr val="tx1"/>
                </a:solidFill>
                <a:latin typeface="华文中宋" panose="02010600040101010101" pitchFamily="2" charset="-122"/>
                <a:ea typeface="华文中宋" panose="02010600040101010101" pitchFamily="2" charset="-122"/>
              </a:rPr>
              <a:t>2）</a:t>
            </a:r>
            <a:r>
              <a:rPr lang="zh-CN" altLang="en-US" sz="2800" dirty="0" smtClean="0">
                <a:solidFill>
                  <a:schemeClr val="tx1"/>
                </a:solidFill>
                <a:latin typeface="华文中宋" panose="02010600040101010101" pitchFamily="2" charset="-122"/>
                <a:ea typeface="华文中宋" panose="02010600040101010101" pitchFamily="2" charset="-122"/>
              </a:rPr>
              <a:t>访谈提纲、（</a:t>
            </a:r>
            <a:r>
              <a:rPr lang="en-US" altLang="zh-CN" sz="2800" dirty="0" smtClean="0">
                <a:solidFill>
                  <a:schemeClr val="tx1"/>
                </a:solidFill>
                <a:latin typeface="华文中宋" panose="02010600040101010101" pitchFamily="2" charset="-122"/>
                <a:ea typeface="华文中宋" panose="02010600040101010101" pitchFamily="2" charset="-122"/>
              </a:rPr>
              <a:t>3）</a:t>
            </a:r>
            <a:r>
              <a:rPr lang="zh-CN" altLang="en-US" sz="2800" dirty="0" smtClean="0">
                <a:solidFill>
                  <a:schemeClr val="tx1"/>
                </a:solidFill>
                <a:latin typeface="华文中宋" panose="02010600040101010101" pitchFamily="2" charset="-122"/>
                <a:ea typeface="华文中宋" panose="02010600040101010101" pitchFamily="2" charset="-122"/>
              </a:rPr>
              <a:t>名词注释、人名和专业术语对照表等。</a:t>
            </a:r>
            <a:endParaRPr lang="en-US" altLang="zh-CN" sz="2800" dirty="0" smtClean="0">
              <a:solidFill>
                <a:schemeClr val="tx1"/>
              </a:solidFill>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50</a:t>
            </a:fld>
            <a:endParaRPr lang="zh-CN" altLang="en-US"/>
          </a:p>
        </p:txBody>
      </p:sp>
    </p:spTree>
    <p:extLst>
      <p:ext uri="{BB962C8B-B14F-4D97-AF65-F5344CB8AC3E}">
        <p14:creationId xmlns:p14="http://schemas.microsoft.com/office/powerpoint/2010/main" val="16058011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p:spPr>
        <p:txBody>
          <a:bodyPr>
            <a:normAutofit/>
          </a:bodyPr>
          <a:lstStyle/>
          <a:p>
            <a:r>
              <a:rPr lang="zh-CN" altLang="en-US" sz="6600" b="1" dirty="0" smtClean="0">
                <a:latin typeface="华文中宋" panose="02010600040101010101" pitchFamily="2" charset="-122"/>
                <a:ea typeface="华文中宋" panose="02010600040101010101" pitchFamily="2" charset="-122"/>
              </a:rPr>
              <a:t>调查伦理</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第六部分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内容占位符 2"/>
          <p:cNvSpPr>
            <a:spLocks noGrp="1"/>
          </p:cNvSpPr>
          <p:nvPr>
            <p:ph idx="1"/>
          </p:nvPr>
        </p:nvSpPr>
        <p:spPr>
          <a:xfrm>
            <a:off x="7097486" y="3839029"/>
            <a:ext cx="4407126" cy="2474686"/>
          </a:xfrm>
        </p:spPr>
        <p:txBody>
          <a:bodyPr>
            <a:noAutofit/>
          </a:bodyPr>
          <a:lstStyle/>
          <a:p>
            <a:r>
              <a:rPr lang="zh-CN" altLang="en-US" sz="3200" dirty="0" smtClean="0">
                <a:latin typeface="华文中宋" panose="02010600040101010101" pitchFamily="2" charset="-122"/>
                <a:ea typeface="华文中宋" panose="02010600040101010101" pitchFamily="2" charset="-122"/>
              </a:rPr>
              <a:t>知情同</a:t>
            </a:r>
            <a:r>
              <a:rPr lang="zh-CN" altLang="en-US" sz="3200" dirty="0">
                <a:latin typeface="华文中宋" panose="02010600040101010101" pitchFamily="2" charset="-122"/>
                <a:ea typeface="华文中宋" panose="02010600040101010101" pitchFamily="2" charset="-122"/>
              </a:rPr>
              <a:t>意</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隐私与保密</a:t>
            </a:r>
            <a:endParaRPr lang="en-US" altLang="zh-CN" sz="3200" dirty="0" smtClean="0">
              <a:latin typeface="华文中宋" panose="02010600040101010101" pitchFamily="2" charset="-122"/>
              <a:ea typeface="华文中宋" panose="02010600040101010101" pitchFamily="2" charset="-122"/>
            </a:endParaRPr>
          </a:p>
          <a:p>
            <a:endParaRPr lang="en-US" altLang="zh-CN" sz="3200" dirty="0">
              <a:latin typeface="华文中宋" panose="02010600040101010101" pitchFamily="2" charset="-122"/>
              <a:ea typeface="华文中宋" panose="02010600040101010101" pitchFamily="2" charset="-122"/>
            </a:endParaRPr>
          </a:p>
          <a:p>
            <a:endParaRPr lang="zh-CN" altLang="en-US" sz="32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t>51</a:t>
            </a:fld>
            <a:endParaRPr lang="zh-CN" altLang="en-US"/>
          </a:p>
        </p:txBody>
      </p:sp>
    </p:spTree>
    <p:extLst>
      <p:ext uri="{BB962C8B-B14F-4D97-AF65-F5344CB8AC3E}">
        <p14:creationId xmlns:p14="http://schemas.microsoft.com/office/powerpoint/2010/main" val="3073506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17487" y="624110"/>
            <a:ext cx="9487126" cy="928919"/>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知情同意</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17487" y="1741714"/>
            <a:ext cx="9487126" cy="4731657"/>
          </a:xfrm>
        </p:spPr>
        <p:txBody>
          <a:bodyPr>
            <a:normAutofit fontScale="92500" lnSpcReduction="10000"/>
          </a:bodyPr>
          <a:lstStyle/>
          <a:p>
            <a:pPr>
              <a:lnSpc>
                <a:spcPct val="120000"/>
              </a:lnSpc>
            </a:pPr>
            <a:r>
              <a:rPr lang="zh-CN" altLang="en-US" sz="2800" b="1" dirty="0" smtClean="0">
                <a:latin typeface="华文中宋" panose="02010600040101010101" pitchFamily="2" charset="-122"/>
                <a:ea typeface="华文中宋" panose="02010600040101010101" pitchFamily="2" charset="-122"/>
              </a:rPr>
              <a:t>是否向被调查者公开调查者身份和调查内容？</a:t>
            </a:r>
            <a:endParaRPr lang="en-US" altLang="zh-CN" sz="2800" b="1" dirty="0" smtClean="0">
              <a:latin typeface="华文中宋" panose="02010600040101010101" pitchFamily="2" charset="-122"/>
              <a:ea typeface="华文中宋" panose="02010600040101010101" pitchFamily="2" charset="-122"/>
            </a:endParaRPr>
          </a:p>
          <a:p>
            <a:pPr>
              <a:lnSpc>
                <a:spcPct val="120000"/>
              </a:lnSpc>
            </a:pPr>
            <a:endParaRPr lang="en-US" altLang="zh-CN" sz="1900" dirty="0">
              <a:latin typeface="华文中宋" panose="02010600040101010101" pitchFamily="2" charset="-122"/>
              <a:ea typeface="华文中宋" panose="02010600040101010101" pitchFamily="2" charset="-122"/>
            </a:endParaRPr>
          </a:p>
          <a:p>
            <a:pPr>
              <a:lnSpc>
                <a:spcPct val="120000"/>
              </a:lnSpc>
            </a:pPr>
            <a:r>
              <a:rPr lang="zh-CN" altLang="en-US" sz="2800" b="1" dirty="0" smtClean="0">
                <a:solidFill>
                  <a:srgbClr val="FF0000"/>
                </a:solidFill>
                <a:latin typeface="华文中宋" panose="02010600040101010101" pitchFamily="2" charset="-122"/>
                <a:ea typeface="华文中宋" panose="02010600040101010101" pitchFamily="2" charset="-122"/>
              </a:rPr>
              <a:t>公开派</a:t>
            </a:r>
            <a:r>
              <a:rPr lang="zh-CN" altLang="en-US" sz="2800" dirty="0" smtClean="0">
                <a:latin typeface="华文中宋" panose="02010600040101010101" pitchFamily="2" charset="-122"/>
                <a:ea typeface="华文中宋" panose="02010600040101010101" pitchFamily="2" charset="-122"/>
              </a:rPr>
              <a:t>：存在绝对的对与错的标准，隐瞒是错误的。</a:t>
            </a:r>
            <a:endParaRPr lang="en-US" altLang="zh-CN" sz="2800" dirty="0" smtClean="0">
              <a:latin typeface="华文中宋" panose="02010600040101010101" pitchFamily="2" charset="-122"/>
              <a:ea typeface="华文中宋" panose="02010600040101010101" pitchFamily="2" charset="-122"/>
            </a:endParaRPr>
          </a:p>
          <a:p>
            <a:pPr>
              <a:lnSpc>
                <a:spcPct val="120000"/>
              </a:lnSpc>
            </a:pPr>
            <a:r>
              <a:rPr lang="zh-CN" altLang="en-US" sz="2800" b="1" dirty="0" smtClean="0">
                <a:solidFill>
                  <a:srgbClr val="FF0000"/>
                </a:solidFill>
                <a:latin typeface="华文中宋" panose="02010600040101010101" pitchFamily="2" charset="-122"/>
                <a:ea typeface="华文中宋" panose="02010600040101010101" pitchFamily="2" charset="-122"/>
              </a:rPr>
              <a:t>隐瞒派</a:t>
            </a:r>
            <a:r>
              <a:rPr lang="zh-CN" altLang="en-US" sz="2800" dirty="0" smtClean="0">
                <a:latin typeface="华文中宋" panose="02010600040101010101" pitchFamily="2" charset="-122"/>
                <a:ea typeface="华文中宋" panose="02010600040101010101" pitchFamily="2" charset="-122"/>
              </a:rPr>
              <a:t>：调查者负责揭示事实真相的职责，人的本性倾向于不告诉别人真相，因此，隐瞒是必要的。</a:t>
            </a:r>
            <a:endParaRPr lang="en-US" altLang="zh-CN" sz="2800" dirty="0" smtClean="0">
              <a:latin typeface="华文中宋" panose="02010600040101010101" pitchFamily="2" charset="-122"/>
              <a:ea typeface="华文中宋" panose="02010600040101010101" pitchFamily="2" charset="-122"/>
            </a:endParaRPr>
          </a:p>
          <a:p>
            <a:pPr>
              <a:lnSpc>
                <a:spcPct val="120000"/>
              </a:lnSpc>
              <a:defRPr/>
            </a:pPr>
            <a:r>
              <a:rPr lang="zh-CN" altLang="en-US" sz="2800" b="1" dirty="0" smtClean="0">
                <a:solidFill>
                  <a:srgbClr val="FF0000"/>
                </a:solidFill>
                <a:latin typeface="华文中宋" panose="02010600040101010101" pitchFamily="2" charset="-122"/>
                <a:ea typeface="华文中宋" panose="02010600040101010101" pitchFamily="2" charset="-122"/>
              </a:rPr>
              <a:t>情境</a:t>
            </a:r>
            <a:r>
              <a:rPr lang="en-US" altLang="zh-CN" sz="2800" b="1" dirty="0" smtClean="0">
                <a:solidFill>
                  <a:srgbClr val="FF0000"/>
                </a:solidFill>
                <a:latin typeface="华文中宋" panose="02010600040101010101" pitchFamily="2" charset="-122"/>
                <a:ea typeface="华文中宋" panose="02010600040101010101" pitchFamily="2" charset="-122"/>
              </a:rPr>
              <a:t>-</a:t>
            </a:r>
            <a:r>
              <a:rPr lang="zh-CN" altLang="en-US" sz="2800" b="1" dirty="0" smtClean="0">
                <a:solidFill>
                  <a:srgbClr val="FF0000"/>
                </a:solidFill>
                <a:latin typeface="华文中宋" panose="02010600040101010101" pitchFamily="2" charset="-122"/>
                <a:ea typeface="华文中宋" panose="02010600040101010101" pitchFamily="2" charset="-122"/>
              </a:rPr>
              <a:t>后果派</a:t>
            </a:r>
            <a:r>
              <a:rPr lang="zh-CN" altLang="en-US" sz="2800" dirty="0" smtClean="0">
                <a:latin typeface="华文中宋" panose="02010600040101010101" pitchFamily="2" charset="-122"/>
                <a:ea typeface="华文中宋" panose="02010600040101010101" pitchFamily="2" charset="-122"/>
              </a:rPr>
              <a:t>：</a:t>
            </a:r>
            <a:r>
              <a:rPr lang="zh-CN" altLang="en-US" sz="2800" dirty="0">
                <a:latin typeface="华文中宋" panose="02010600040101010101" pitchFamily="2" charset="-122"/>
                <a:ea typeface="华文中宋" panose="02010600040101010101" pitchFamily="2" charset="-122"/>
              </a:rPr>
              <a:t>对事情的判定必须考虑到研究的具体情境以及所产生的后果</a:t>
            </a:r>
            <a:r>
              <a:rPr lang="zh-CN" altLang="en-US" sz="2800" dirty="0" smtClean="0">
                <a:latin typeface="华文中宋" panose="02010600040101010101" pitchFamily="2" charset="-122"/>
                <a:ea typeface="华文中宋" panose="02010600040101010101" pitchFamily="2" charset="-122"/>
              </a:rPr>
              <a:t>。</a:t>
            </a:r>
            <a:r>
              <a:rPr lang="zh-CN" altLang="en-US" sz="2800" dirty="0">
                <a:latin typeface="华文中宋" panose="02010600040101010101" pitchFamily="2" charset="-122"/>
                <a:ea typeface="华文中宋" panose="02010600040101010101" pitchFamily="2" charset="-122"/>
              </a:rPr>
              <a:t>在万不得已的情况下采取某种程度上的欺骗行为是可以接受的。</a:t>
            </a:r>
            <a:r>
              <a:rPr lang="zh-CN" altLang="en-US" sz="2800" b="1" dirty="0">
                <a:solidFill>
                  <a:srgbClr val="FF0000"/>
                </a:solidFill>
                <a:latin typeface="华文中宋" panose="02010600040101010101" pitchFamily="2" charset="-122"/>
                <a:ea typeface="华文中宋" panose="02010600040101010101" pitchFamily="2" charset="-122"/>
              </a:rPr>
              <a:t>如果当事人不会因此受到伤害</a:t>
            </a:r>
            <a:r>
              <a:rPr lang="zh-CN" altLang="en-US" sz="2800" dirty="0">
                <a:latin typeface="华文中宋" panose="02010600040101010101" pitchFamily="2" charset="-122"/>
                <a:ea typeface="华文中宋" panose="02010600040101010101" pitchFamily="2" charset="-122"/>
              </a:rPr>
              <a:t>，而研究者能够获得更多的，更加有用的资料，应该允许一定的隐瞒行为。</a:t>
            </a:r>
            <a:endParaRPr lang="en-US" altLang="zh-CN"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52</a:t>
            </a:fld>
            <a:endParaRPr lang="zh-CN" altLang="en-US"/>
          </a:p>
        </p:txBody>
      </p:sp>
    </p:spTree>
    <p:extLst>
      <p:ext uri="{BB962C8B-B14F-4D97-AF65-F5344CB8AC3E}">
        <p14:creationId xmlns:p14="http://schemas.microsoft.com/office/powerpoint/2010/main" val="22826362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28805" y="1814286"/>
            <a:ext cx="9753599" cy="4876800"/>
          </a:xfrm>
        </p:spPr>
        <p:txBody>
          <a:bodyPr>
            <a:noAutofit/>
          </a:bodyPr>
          <a:lstStyle/>
          <a:p>
            <a:pPr>
              <a:defRPr/>
            </a:pPr>
            <a:r>
              <a:rPr lang="zh-CN" altLang="en-US" sz="2600" b="1" dirty="0">
                <a:latin typeface="华文中宋" panose="02010600040101010101" pitchFamily="2" charset="-122"/>
                <a:ea typeface="华文中宋" panose="02010600040101010101" pitchFamily="2" charset="-122"/>
              </a:rPr>
              <a:t>尊重被调查者的</a:t>
            </a:r>
            <a:r>
              <a:rPr lang="zh-CN" altLang="en-US" sz="2600" b="1" dirty="0" smtClean="0">
                <a:latin typeface="华文中宋" panose="02010600040101010101" pitchFamily="2" charset="-122"/>
                <a:ea typeface="华文中宋" panose="02010600040101010101" pitchFamily="2" charset="-122"/>
              </a:rPr>
              <a:t>隐私权，为被调查者保密。</a:t>
            </a:r>
            <a:endParaRPr lang="en-US" altLang="zh-CN" sz="2600" b="1" dirty="0" smtClean="0">
              <a:latin typeface="华文中宋" panose="02010600040101010101" pitchFamily="2" charset="-122"/>
              <a:ea typeface="华文中宋" panose="02010600040101010101" pitchFamily="2" charset="-122"/>
            </a:endParaRPr>
          </a:p>
          <a:p>
            <a:pPr>
              <a:defRPr/>
            </a:pPr>
            <a:endParaRPr lang="en-US" altLang="zh-CN" sz="800" b="1" dirty="0">
              <a:latin typeface="华文中宋" panose="02010600040101010101" pitchFamily="2" charset="-122"/>
              <a:ea typeface="华文中宋" panose="02010600040101010101" pitchFamily="2" charset="-122"/>
            </a:endParaRPr>
          </a:p>
          <a:p>
            <a:pPr>
              <a:defRPr/>
            </a:pPr>
            <a:r>
              <a:rPr lang="zh-CN" altLang="en-US" sz="2600" b="1" dirty="0" smtClean="0">
                <a:latin typeface="华文中宋" panose="02010600040101010101" pitchFamily="2" charset="-122"/>
                <a:ea typeface="华文中宋" panose="02010600040101010101" pitchFamily="2" charset="-122"/>
              </a:rPr>
              <a:t>研究</a:t>
            </a:r>
            <a:r>
              <a:rPr lang="zh-CN" altLang="en-US" sz="2600" b="1" dirty="0">
                <a:latin typeface="华文中宋" panose="02010600040101010101" pitchFamily="2" charset="-122"/>
                <a:ea typeface="华文中宋" panose="02010600040101010101" pitchFamily="2" charset="-122"/>
              </a:rPr>
              <a:t>开始前：</a:t>
            </a:r>
            <a:r>
              <a:rPr lang="zh-CN" altLang="en-US" sz="2600" dirty="0">
                <a:latin typeface="华文中宋" panose="02010600040101010101" pitchFamily="2" charset="-122"/>
                <a:ea typeface="华文中宋" panose="02010600040101010101" pitchFamily="2" charset="-122"/>
              </a:rPr>
              <a:t>主动向被研究者许诺保密原则，告诉对方自己不论在任何情况下都不会暴露他们的姓名和身份，一切与他们有关的人名、地名和机关名都将使用</a:t>
            </a:r>
            <a:r>
              <a:rPr lang="zh-CN" altLang="en-US" sz="2600" b="1" dirty="0">
                <a:solidFill>
                  <a:srgbClr val="FF0000"/>
                </a:solidFill>
                <a:latin typeface="华文中宋" panose="02010600040101010101" pitchFamily="2" charset="-122"/>
                <a:ea typeface="华文中宋" panose="02010600040101010101" pitchFamily="2" charset="-122"/>
              </a:rPr>
              <a:t>匿名</a:t>
            </a:r>
            <a:r>
              <a:rPr lang="zh-CN" altLang="en-US" sz="2600" dirty="0">
                <a:latin typeface="华文中宋" panose="02010600040101010101" pitchFamily="2" charset="-122"/>
                <a:ea typeface="华文中宋" panose="02010600040101010101" pitchFamily="2" charset="-122"/>
              </a:rPr>
              <a:t>，必要时还应该删除敏感性材料</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pPr>
              <a:defRPr/>
            </a:pPr>
            <a:endParaRPr lang="en-US" altLang="zh-CN" sz="800" dirty="0">
              <a:latin typeface="华文中宋" panose="02010600040101010101" pitchFamily="2" charset="-122"/>
              <a:ea typeface="华文中宋" panose="02010600040101010101" pitchFamily="2" charset="-122"/>
            </a:endParaRPr>
          </a:p>
          <a:p>
            <a:pPr>
              <a:defRPr/>
            </a:pPr>
            <a:r>
              <a:rPr lang="zh-CN" altLang="en-US" sz="2600" b="1" dirty="0">
                <a:latin typeface="华文中宋" panose="02010600040101010101" pitchFamily="2" charset="-122"/>
                <a:ea typeface="华文中宋" panose="02010600040101010101" pitchFamily="2" charset="-122"/>
              </a:rPr>
              <a:t>研究中：</a:t>
            </a:r>
            <a:r>
              <a:rPr lang="zh-CN" altLang="en-US" sz="2600" dirty="0">
                <a:latin typeface="华文中宋" panose="02010600040101010101" pitchFamily="2" charset="-122"/>
                <a:ea typeface="华文中宋" panose="02010600040101010101" pitchFamily="2" charset="-122"/>
              </a:rPr>
              <a:t>不断提醒自己不要随便向他人提及被研究者的情况；当被研究者们彼此认识时，也提醒他们不要将各自的情况外传</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pPr>
              <a:defRPr/>
            </a:pPr>
            <a:endParaRPr lang="en-US" altLang="zh-CN" sz="800" dirty="0">
              <a:latin typeface="华文中宋" panose="02010600040101010101" pitchFamily="2" charset="-122"/>
              <a:ea typeface="华文中宋" panose="02010600040101010101" pitchFamily="2" charset="-122"/>
            </a:endParaRPr>
          </a:p>
          <a:p>
            <a:pPr>
              <a:defRPr/>
            </a:pPr>
            <a:r>
              <a:rPr lang="zh-CN" altLang="en-US" sz="2600" b="1" dirty="0">
                <a:latin typeface="华文中宋" panose="02010600040101010101" pitchFamily="2" charset="-122"/>
                <a:ea typeface="华文中宋" panose="02010600040101010101" pitchFamily="2" charset="-122"/>
              </a:rPr>
              <a:t>研究报告中</a:t>
            </a:r>
            <a:r>
              <a:rPr lang="zh-CN" altLang="en-US" sz="2600" dirty="0">
                <a:latin typeface="华文中宋" panose="02010600040101010101" pitchFamily="2" charset="-122"/>
                <a:ea typeface="华文中宋" panose="02010600040101010101" pitchFamily="2" charset="-122"/>
              </a:rPr>
              <a:t>：特别注意致谢部分不要泄密</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p:txBody>
      </p:sp>
      <p:sp>
        <p:nvSpPr>
          <p:cNvPr id="4" name="标题 1"/>
          <p:cNvSpPr>
            <a:spLocks noGrp="1"/>
          </p:cNvSpPr>
          <p:nvPr>
            <p:ph type="title"/>
          </p:nvPr>
        </p:nvSpPr>
        <p:spPr>
          <a:xfrm>
            <a:off x="2061029" y="624110"/>
            <a:ext cx="9753599"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隐私与保密</a:t>
            </a:r>
            <a:endParaRPr lang="zh-CN" altLang="en-US" sz="4800" b="1" dirty="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t>53</a:t>
            </a:fld>
            <a:endParaRPr lang="zh-CN" altLang="en-US"/>
          </a:p>
        </p:txBody>
      </p:sp>
    </p:spTree>
    <p:extLst>
      <p:ext uri="{BB962C8B-B14F-4D97-AF65-F5344CB8AC3E}">
        <p14:creationId xmlns:p14="http://schemas.microsoft.com/office/powerpoint/2010/main" val="25690613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2061029"/>
            <a:ext cx="8911687" cy="2583541"/>
          </a:xfrm>
        </p:spPr>
        <p:txBody>
          <a:bodyPr>
            <a:normAutofit/>
          </a:bodyPr>
          <a:lstStyle/>
          <a:p>
            <a:pPr algn="ctr"/>
            <a:r>
              <a:rPr lang="zh-CN" altLang="en-US" sz="6600" b="1" dirty="0" smtClean="0">
                <a:solidFill>
                  <a:schemeClr val="tx1"/>
                </a:solidFill>
                <a:latin typeface="华文中宋" panose="02010600040101010101" pitchFamily="2" charset="-122"/>
                <a:ea typeface="华文中宋" panose="02010600040101010101" pitchFamily="2" charset="-122"/>
              </a:rPr>
              <a:t>报告完毕。</a:t>
            </a:r>
            <a:r>
              <a:rPr lang="en-US" altLang="zh-CN" sz="6600" b="1" dirty="0" smtClean="0">
                <a:solidFill>
                  <a:schemeClr val="tx1"/>
                </a:solidFill>
                <a:latin typeface="华文中宋" panose="02010600040101010101" pitchFamily="2" charset="-122"/>
                <a:ea typeface="华文中宋" panose="02010600040101010101" pitchFamily="2" charset="-122"/>
              </a:rPr>
              <a:t/>
            </a:r>
            <a:br>
              <a:rPr lang="en-US" altLang="zh-CN" sz="6600" b="1" dirty="0" smtClean="0">
                <a:solidFill>
                  <a:schemeClr val="tx1"/>
                </a:solidFill>
                <a:latin typeface="华文中宋" panose="02010600040101010101" pitchFamily="2" charset="-122"/>
                <a:ea typeface="华文中宋" panose="02010600040101010101" pitchFamily="2" charset="-122"/>
              </a:rPr>
            </a:br>
            <a:r>
              <a:rPr lang="zh-CN" altLang="en-US" sz="6600" b="1" dirty="0" smtClean="0">
                <a:solidFill>
                  <a:schemeClr val="tx1"/>
                </a:solidFill>
                <a:latin typeface="华文中宋" panose="02010600040101010101" pitchFamily="2" charset="-122"/>
                <a:ea typeface="华文中宋" panose="02010600040101010101" pitchFamily="2" charset="-122"/>
              </a:rPr>
              <a:t>谢谢！</a:t>
            </a:r>
            <a:endParaRPr lang="zh-CN" altLang="en-US" sz="6600" b="1" dirty="0">
              <a:solidFill>
                <a:schemeClr val="tx1"/>
              </a:solidFill>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589212" y="4891314"/>
            <a:ext cx="8915400" cy="1019908"/>
          </a:xfrm>
        </p:spPr>
        <p:txBody>
          <a:bodyPr/>
          <a:lstStyle/>
          <a:p>
            <a:endParaRPr lang="zh-CN" altLang="en-US"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t>54</a:t>
            </a:fld>
            <a:endParaRPr lang="zh-CN" altLang="en-US"/>
          </a:p>
        </p:txBody>
      </p:sp>
    </p:spTree>
    <p:extLst>
      <p:ext uri="{BB962C8B-B14F-4D97-AF65-F5344CB8AC3E}">
        <p14:creationId xmlns:p14="http://schemas.microsoft.com/office/powerpoint/2010/main" val="1945067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72145" y="624110"/>
            <a:ext cx="923246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如何确定被调查人？</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1611087"/>
            <a:ext cx="9927772" cy="4804228"/>
          </a:xfrm>
        </p:spPr>
        <p:txBody>
          <a:bodyPr>
            <a:normAutofit/>
          </a:bodyPr>
          <a:lstStyle/>
          <a:p>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问卷调查举例</a:t>
            </a:r>
            <a:r>
              <a:rPr lang="zh-CN" altLang="en-US" sz="2400" dirty="0" smtClean="0">
                <a:solidFill>
                  <a:schemeClr val="tx1"/>
                </a:solidFill>
                <a:latin typeface="华文中宋" panose="02010600040101010101" pitchFamily="2" charset="-122"/>
                <a:ea typeface="华文中宋" panose="02010600040101010101" pitchFamily="2" charset="-122"/>
              </a:rPr>
              <a:t>：</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农村留守儿童：可选择一个村子，由上一个被调查者推荐下一下被调查</a:t>
            </a:r>
            <a:r>
              <a:rPr lang="zh-CN" altLang="en-US" sz="2400" dirty="0">
                <a:solidFill>
                  <a:schemeClr val="tx1"/>
                </a:solidFill>
                <a:latin typeface="华文中宋" panose="02010600040101010101" pitchFamily="2" charset="-122"/>
                <a:ea typeface="华文中宋" panose="02010600040101010101" pitchFamily="2" charset="-122"/>
              </a:rPr>
              <a:t>者（滚雪球抽样法</a:t>
            </a:r>
            <a:r>
              <a:rPr lang="zh-CN" altLang="en-US" sz="2400" dirty="0" smtClean="0">
                <a:solidFill>
                  <a:schemeClr val="tx1"/>
                </a:solidFill>
                <a:latin typeface="华文中宋" panose="02010600040101010101" pitchFamily="2" charset="-122"/>
                <a:ea typeface="华文中宋" panose="02010600040101010101" pitchFamily="2" charset="-122"/>
              </a:rPr>
              <a:t>）。</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城市街头摊贩：选定北京城里一个摊贩较多的区域，沿着街道寻找被调查对象（偶遇抽样）。</a:t>
            </a: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2400" dirty="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实地研究举例：</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古镇开发与文化保护（开发者、古镇居民、专家、游客，等等）</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zh-CN" altLang="en-US" sz="2400" dirty="0" smtClean="0">
                <a:solidFill>
                  <a:schemeClr val="tx1"/>
                </a:solidFill>
                <a:latin typeface="华文中宋" panose="02010600040101010101" pitchFamily="2" charset="-122"/>
                <a:ea typeface="华文中宋" panose="02010600040101010101" pitchFamily="2" charset="-122"/>
              </a:rPr>
              <a:t>儿童读经（从可联系到的学校、经院或家庭入手：教师、儿童、家长）</a:t>
            </a:r>
            <a:endParaRPr lang="en-US" altLang="zh-CN" sz="2400" dirty="0" smtClean="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6</a:t>
            </a:fld>
            <a:endParaRPr lang="zh-CN" altLang="en-US"/>
          </a:p>
        </p:txBody>
      </p:sp>
    </p:spTree>
    <p:extLst>
      <p:ext uri="{BB962C8B-B14F-4D97-AF65-F5344CB8AC3E}">
        <p14:creationId xmlns:p14="http://schemas.microsoft.com/office/powerpoint/2010/main" val="134922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查阅</a:t>
            </a:r>
            <a:r>
              <a:rPr lang="zh-CN" altLang="en-US" sz="6600" b="1" dirty="0">
                <a:latin typeface="华文中宋" panose="02010600040101010101" pitchFamily="2" charset="-122"/>
                <a:ea typeface="华文中宋" panose="02010600040101010101" pitchFamily="2" charset="-122"/>
              </a:rPr>
              <a:t>文献</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a:t>
            </a:r>
            <a:r>
              <a:rPr lang="zh-CN" altLang="en-US" sz="5400" b="1" dirty="0">
                <a:solidFill>
                  <a:srgbClr val="FF0000"/>
                </a:solidFill>
                <a:latin typeface="华文中宋" panose="02010600040101010101" pitchFamily="2" charset="-122"/>
                <a:ea typeface="华文中宋" panose="02010600040101010101" pitchFamily="2" charset="-122"/>
              </a:rPr>
              <a:t>二</a:t>
            </a:r>
            <a:r>
              <a:rPr lang="zh-CN" altLang="en-US" sz="5400" b="1" dirty="0" smtClean="0">
                <a:solidFill>
                  <a:srgbClr val="FF0000"/>
                </a:solidFill>
                <a:latin typeface="华文中宋" panose="02010600040101010101" pitchFamily="2" charset="-122"/>
                <a:ea typeface="华文中宋" panose="02010600040101010101" pitchFamily="2" charset="-122"/>
              </a:rPr>
              <a:t>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7</a:t>
            </a:fld>
            <a:endParaRPr lang="zh-CN" altLang="en-US"/>
          </a:p>
        </p:txBody>
      </p:sp>
    </p:spTree>
    <p:extLst>
      <p:ext uri="{BB962C8B-B14F-4D97-AF65-F5344CB8AC3E}">
        <p14:creationId xmlns:p14="http://schemas.microsoft.com/office/powerpoint/2010/main" val="2839401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查</a:t>
            </a:r>
            <a:r>
              <a:rPr lang="zh-CN" altLang="en-US" sz="4800" b="1" dirty="0">
                <a:latin typeface="华文中宋" panose="02010600040101010101" pitchFamily="2" charset="-122"/>
                <a:ea typeface="华文中宋" panose="02010600040101010101" pitchFamily="2" charset="-122"/>
              </a:rPr>
              <a:t>阅</a:t>
            </a:r>
            <a:r>
              <a:rPr lang="zh-CN" altLang="en-US" sz="4800" b="1" dirty="0" smtClean="0">
                <a:latin typeface="华文中宋" panose="02010600040101010101" pitchFamily="2" charset="-122"/>
                <a:ea typeface="华文中宋" panose="02010600040101010101" pitchFamily="2" charset="-122"/>
              </a:rPr>
              <a:t>文献</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1611087"/>
            <a:ext cx="9927772" cy="4804228"/>
          </a:xfrm>
        </p:spPr>
        <p:txBody>
          <a:bodyPr>
            <a:normAutofit/>
          </a:bodyPr>
          <a:lstStyle/>
          <a:p>
            <a:endParaRPr lang="en-US" altLang="zh-CN" sz="2800" b="1" dirty="0" smtClean="0">
              <a:solidFill>
                <a:srgbClr val="FF0000"/>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文献是什么</a:t>
            </a:r>
            <a:r>
              <a:rPr lang="zh-CN" altLang="en-US" sz="2800" dirty="0" smtClean="0">
                <a:solidFill>
                  <a:schemeClr val="tx1"/>
                </a:solidFill>
                <a:latin typeface="华文中宋" panose="02010600040101010101" pitchFamily="2" charset="-122"/>
                <a:ea typeface="华文中宋" panose="02010600040101010101" pitchFamily="2" charset="-122"/>
              </a:rPr>
              <a:t>：文献</a:t>
            </a:r>
            <a:r>
              <a:rPr lang="zh-CN" altLang="en-US" sz="2800" dirty="0">
                <a:solidFill>
                  <a:schemeClr val="tx1"/>
                </a:solidFill>
                <a:latin typeface="华文中宋" panose="02010600040101010101" pitchFamily="2" charset="-122"/>
                <a:ea typeface="华文中宋" panose="02010600040101010101" pitchFamily="2" charset="-122"/>
              </a:rPr>
              <a:t>是前人和他人调查研究成果的结晶，查阅文献可为</a:t>
            </a:r>
            <a:r>
              <a:rPr lang="zh-CN" altLang="en-US" sz="2800" dirty="0" smtClean="0">
                <a:solidFill>
                  <a:schemeClr val="tx1"/>
                </a:solidFill>
                <a:latin typeface="华文中宋" panose="02010600040101010101" pitchFamily="2" charset="-122"/>
                <a:ea typeface="华文中宋" panose="02010600040101010101" pitchFamily="2" charset="-122"/>
              </a:rPr>
              <a:t>调查的实施奠定</a:t>
            </a:r>
            <a:r>
              <a:rPr lang="zh-CN" altLang="en-US" sz="2800" dirty="0">
                <a:solidFill>
                  <a:schemeClr val="tx1"/>
                </a:solidFill>
                <a:latin typeface="华文中宋" panose="02010600040101010101" pitchFamily="2" charset="-122"/>
                <a:ea typeface="华文中宋" panose="02010600040101010101" pitchFamily="2" charset="-122"/>
              </a:rPr>
              <a:t>基础</a:t>
            </a:r>
            <a:r>
              <a:rPr lang="zh-CN" altLang="en-US" sz="2800" dirty="0" smtClean="0">
                <a:solidFill>
                  <a:schemeClr val="tx1"/>
                </a:solidFill>
                <a:latin typeface="华文中宋" panose="02010600040101010101" pitchFamily="2" charset="-122"/>
                <a:ea typeface="华文中宋" panose="02010600040101010101" pitchFamily="2" charset="-122"/>
              </a:rPr>
              <a:t>。比如，可从文献中了解调查题目所涉及的关键概念</a:t>
            </a:r>
            <a:endParaRPr lang="en-US" altLang="zh-CN" sz="2800" dirty="0">
              <a:solidFill>
                <a:schemeClr val="tx1"/>
              </a:solidFill>
              <a:latin typeface="华文中宋" panose="02010600040101010101" pitchFamily="2" charset="-122"/>
              <a:ea typeface="华文中宋" panose="02010600040101010101" pitchFamily="2" charset="-122"/>
            </a:endParaRPr>
          </a:p>
          <a:p>
            <a:endParaRPr lang="en-US" altLang="zh-CN" sz="2800" dirty="0">
              <a:solidFill>
                <a:schemeClr val="tx1"/>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找什么样的文献</a:t>
            </a:r>
            <a:r>
              <a:rPr lang="zh-CN" altLang="en-US" sz="2800" dirty="0" smtClean="0">
                <a:solidFill>
                  <a:schemeClr val="tx1"/>
                </a:solidFill>
                <a:latin typeface="华文中宋" panose="02010600040101010101" pitchFamily="2" charset="-122"/>
                <a:ea typeface="华文中宋" panose="02010600040101010101" pitchFamily="2" charset="-122"/>
              </a:rPr>
              <a:t>：文献浩瀚，不</a:t>
            </a:r>
            <a:r>
              <a:rPr lang="zh-CN" altLang="en-US" sz="2800" dirty="0">
                <a:solidFill>
                  <a:schemeClr val="tx1"/>
                </a:solidFill>
                <a:latin typeface="华文中宋" panose="02010600040101010101" pitchFamily="2" charset="-122"/>
                <a:ea typeface="华文中宋" panose="02010600040101010101" pitchFamily="2" charset="-122"/>
              </a:rPr>
              <a:t>求全，但求精。所谓精，主要是指选取那些与所选课题高度</a:t>
            </a:r>
            <a:r>
              <a:rPr lang="zh-CN" altLang="en-US" sz="2800" dirty="0" smtClean="0">
                <a:solidFill>
                  <a:schemeClr val="tx1"/>
                </a:solidFill>
                <a:latin typeface="华文中宋" panose="02010600040101010101" pitchFamily="2" charset="-122"/>
                <a:ea typeface="华文中宋" panose="02010600040101010101" pitchFamily="2" charset="-122"/>
              </a:rPr>
              <a:t>相关，</a:t>
            </a:r>
            <a:r>
              <a:rPr lang="zh-CN" altLang="en-US" sz="2800" dirty="0">
                <a:solidFill>
                  <a:schemeClr val="tx1"/>
                </a:solidFill>
                <a:latin typeface="华文中宋" panose="02010600040101010101" pitchFamily="2" charset="-122"/>
                <a:ea typeface="华文中宋" panose="02010600040101010101" pitchFamily="2" charset="-122"/>
              </a:rPr>
              <a:t>或</a:t>
            </a:r>
            <a:r>
              <a:rPr lang="zh-CN" altLang="en-US" sz="2800" dirty="0" smtClean="0">
                <a:solidFill>
                  <a:schemeClr val="tx1"/>
                </a:solidFill>
                <a:latin typeface="华文中宋" panose="02010600040101010101" pitchFamily="2" charset="-122"/>
                <a:ea typeface="华文中宋" panose="02010600040101010101" pitchFamily="2" charset="-122"/>
              </a:rPr>
              <a:t>被公认在该领域里具有重要性</a:t>
            </a:r>
            <a:r>
              <a:rPr lang="zh-CN" altLang="en-US" sz="2800" dirty="0">
                <a:solidFill>
                  <a:schemeClr val="tx1"/>
                </a:solidFill>
                <a:latin typeface="华文中宋" panose="02010600040101010101" pitchFamily="2" charset="-122"/>
                <a:ea typeface="华文中宋" panose="02010600040101010101" pitchFamily="2" charset="-122"/>
              </a:rPr>
              <a:t>的文献。</a:t>
            </a:r>
            <a:endParaRPr lang="en-US" altLang="zh-CN" sz="2800" dirty="0">
              <a:solidFill>
                <a:schemeClr val="tx1"/>
              </a:solidFill>
              <a:latin typeface="华文中宋" panose="02010600040101010101" pitchFamily="2" charset="-122"/>
              <a:ea typeface="华文中宋" panose="02010600040101010101" pitchFamily="2" charset="-122"/>
            </a:endParaRPr>
          </a:p>
          <a:p>
            <a:pPr marL="0" indent="0">
              <a:buNone/>
            </a:pPr>
            <a:endParaRPr lang="en-US" altLang="zh-CN" sz="2800" dirty="0">
              <a:solidFill>
                <a:schemeClr val="tx1"/>
              </a:solidFill>
              <a:latin typeface="华文中宋" panose="02010600040101010101" pitchFamily="2" charset="-122"/>
              <a:ea typeface="华文中宋" panose="02010600040101010101" pitchFamily="2" charset="-122"/>
            </a:endParaRPr>
          </a:p>
          <a:p>
            <a:endParaRPr lang="zh-CN" altLang="en-US" sz="28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8</a:t>
            </a:fld>
            <a:endParaRPr lang="zh-CN" altLang="en-US"/>
          </a:p>
        </p:txBody>
      </p:sp>
    </p:spTree>
    <p:extLst>
      <p:ext uri="{BB962C8B-B14F-4D97-AF65-F5344CB8AC3E}">
        <p14:creationId xmlns:p14="http://schemas.microsoft.com/office/powerpoint/2010/main" val="1044609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查</a:t>
            </a:r>
            <a:r>
              <a:rPr lang="zh-CN" altLang="en-US" sz="4800" b="1" dirty="0">
                <a:latin typeface="华文中宋" panose="02010600040101010101" pitchFamily="2" charset="-122"/>
                <a:ea typeface="华文中宋" panose="02010600040101010101" pitchFamily="2" charset="-122"/>
              </a:rPr>
              <a:t>阅</a:t>
            </a:r>
            <a:r>
              <a:rPr lang="zh-CN" altLang="en-US" sz="4800" b="1" dirty="0" smtClean="0">
                <a:latin typeface="华文中宋" panose="02010600040101010101" pitchFamily="2" charset="-122"/>
                <a:ea typeface="华文中宋" panose="02010600040101010101" pitchFamily="2" charset="-122"/>
              </a:rPr>
              <a:t>文献</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1611087"/>
            <a:ext cx="9927772" cy="4804228"/>
          </a:xfrm>
        </p:spPr>
        <p:txBody>
          <a:bodyPr>
            <a:normAutofit/>
          </a:bodyPr>
          <a:lstStyle/>
          <a:p>
            <a:pPr marL="0" indent="0">
              <a:buNone/>
            </a:pPr>
            <a:endParaRPr lang="en-US" altLang="zh-CN" sz="2800" dirty="0">
              <a:solidFill>
                <a:schemeClr val="tx1"/>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从哪里搜</a:t>
            </a:r>
            <a:r>
              <a:rPr lang="zh-CN" altLang="en-US" sz="2800" b="1" dirty="0">
                <a:solidFill>
                  <a:srgbClr val="FF0000"/>
                </a:solidFill>
                <a:latin typeface="华文中宋" panose="02010600040101010101" pitchFamily="2" charset="-122"/>
                <a:ea typeface="华文中宋" panose="02010600040101010101" pitchFamily="2" charset="-122"/>
              </a:rPr>
              <a:t>文献</a:t>
            </a:r>
            <a:r>
              <a:rPr lang="zh-CN" altLang="en-US" sz="2800" dirty="0" smtClean="0">
                <a:solidFill>
                  <a:schemeClr val="tx1"/>
                </a:solidFill>
                <a:latin typeface="华文中宋" panose="02010600040101010101" pitchFamily="2" charset="-122"/>
                <a:ea typeface="华文中宋" panose="02010600040101010101" pitchFamily="2" charset="-122"/>
              </a:rPr>
              <a:t>：</a:t>
            </a:r>
            <a:r>
              <a:rPr lang="zh-CN" altLang="en-US" sz="2800" dirty="0">
                <a:solidFill>
                  <a:schemeClr val="tx1"/>
                </a:solidFill>
                <a:latin typeface="华文中宋" panose="02010600040101010101" pitchFamily="2" charset="-122"/>
                <a:ea typeface="华文中宋" panose="02010600040101010101" pitchFamily="2" charset="-122"/>
              </a:rPr>
              <a:t>各种数据库里的电子文献</a:t>
            </a:r>
            <a:r>
              <a:rPr lang="zh-CN" altLang="en-US" sz="2800" dirty="0" smtClean="0">
                <a:solidFill>
                  <a:schemeClr val="tx1"/>
                </a:solidFill>
                <a:latin typeface="华文中宋" panose="02010600040101010101" pitchFamily="2" charset="-122"/>
                <a:ea typeface="华文中宋" panose="02010600040101010101" pitchFamily="2" charset="-122"/>
              </a:rPr>
              <a:t>（</a:t>
            </a:r>
            <a:r>
              <a:rPr lang="en-US" altLang="zh-CN" sz="2800" dirty="0" smtClean="0">
                <a:solidFill>
                  <a:schemeClr val="tx1"/>
                </a:solidFill>
                <a:latin typeface="华文中宋" panose="02010600040101010101" pitchFamily="2" charset="-122"/>
                <a:ea typeface="华文中宋" panose="02010600040101010101" pitchFamily="2" charset="-122"/>
              </a:rPr>
              <a:t>CNKI</a:t>
            </a:r>
            <a:r>
              <a:rPr lang="zh-CN" altLang="en-US" sz="2800" dirty="0" smtClean="0">
                <a:solidFill>
                  <a:schemeClr val="tx1"/>
                </a:solidFill>
                <a:latin typeface="华文中宋" panose="02010600040101010101" pitchFamily="2" charset="-122"/>
                <a:ea typeface="华文中宋" panose="02010600040101010101" pitchFamily="2" charset="-122"/>
              </a:rPr>
              <a:t>尤其重</a:t>
            </a:r>
            <a:r>
              <a:rPr lang="zh-CN" altLang="en-US" sz="2800" dirty="0">
                <a:solidFill>
                  <a:schemeClr val="tx1"/>
                </a:solidFill>
                <a:latin typeface="华文中宋" panose="02010600040101010101" pitchFamily="2" charset="-122"/>
                <a:ea typeface="华文中宋" panose="02010600040101010101" pitchFamily="2" charset="-122"/>
              </a:rPr>
              <a:t>要</a:t>
            </a:r>
            <a:r>
              <a:rPr lang="zh-CN" altLang="en-US" sz="2800" dirty="0" smtClean="0">
                <a:solidFill>
                  <a:schemeClr val="tx1"/>
                </a:solidFill>
                <a:latin typeface="华文中宋" panose="02010600040101010101" pitchFamily="2" charset="-122"/>
                <a:ea typeface="华文中宋" panose="02010600040101010101" pitchFamily="2" charset="-122"/>
              </a:rPr>
              <a:t>）</a:t>
            </a:r>
            <a:r>
              <a:rPr lang="zh-CN" altLang="en-US" sz="2800" dirty="0">
                <a:solidFill>
                  <a:schemeClr val="tx1"/>
                </a:solidFill>
                <a:latin typeface="华文中宋" panose="02010600040101010101" pitchFamily="2" charset="-122"/>
                <a:ea typeface="华文中宋" panose="02010600040101010101" pitchFamily="2" charset="-122"/>
              </a:rPr>
              <a:t>、图书馆的纸质文献、网络搜索引擎（</a:t>
            </a:r>
            <a:r>
              <a:rPr lang="zh-CN" altLang="en-US" sz="2800" dirty="0" smtClean="0">
                <a:solidFill>
                  <a:schemeClr val="tx1"/>
                </a:solidFill>
                <a:latin typeface="华文中宋" panose="02010600040101010101" pitchFamily="2" charset="-122"/>
                <a:ea typeface="华文中宋" panose="02010600040101010101" pitchFamily="2" charset="-122"/>
              </a:rPr>
              <a:t>如</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读秀</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a:t>
            </a:r>
            <a:endParaRPr lang="en-US" altLang="zh-CN" sz="2800" dirty="0" smtClean="0">
              <a:solidFill>
                <a:schemeClr val="tx1"/>
              </a:solidFill>
              <a:latin typeface="华文中宋" panose="02010600040101010101" pitchFamily="2" charset="-122"/>
              <a:ea typeface="华文中宋" panose="02010600040101010101" pitchFamily="2" charset="-122"/>
            </a:endParaRPr>
          </a:p>
          <a:p>
            <a:endParaRPr lang="en-US" altLang="zh-CN" sz="2800" dirty="0">
              <a:solidFill>
                <a:schemeClr val="tx1"/>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搜索关键概念</a:t>
            </a:r>
            <a:r>
              <a:rPr lang="zh-CN" altLang="en-US" sz="2800" dirty="0" smtClean="0">
                <a:solidFill>
                  <a:schemeClr val="tx1"/>
                </a:solidFill>
                <a:latin typeface="华文中宋" panose="02010600040101010101" pitchFamily="2" charset="-122"/>
                <a:ea typeface="华文中宋" panose="02010600040101010101" pitchFamily="2" charset="-122"/>
              </a:rPr>
              <a:t>：</a:t>
            </a:r>
            <a:r>
              <a:rPr lang="zh-CN" altLang="en-US" sz="2800" dirty="0">
                <a:solidFill>
                  <a:schemeClr val="tx1"/>
                </a:solidFill>
                <a:latin typeface="华文中宋" panose="02010600040101010101" pitchFamily="2" charset="-122"/>
                <a:ea typeface="华文中宋" panose="02010600040101010101" pitchFamily="2" charset="-122"/>
              </a:rPr>
              <a:t>根据</a:t>
            </a:r>
            <a:r>
              <a:rPr lang="zh-CN" altLang="en-US" sz="2800" dirty="0" smtClean="0">
                <a:solidFill>
                  <a:schemeClr val="tx1"/>
                </a:solidFill>
                <a:latin typeface="华文中宋" panose="02010600040101010101" pitchFamily="2" charset="-122"/>
                <a:ea typeface="华文中宋" panose="02010600040101010101" pitchFamily="2" charset="-122"/>
              </a:rPr>
              <a:t>关键概念寻找</a:t>
            </a:r>
            <a:r>
              <a:rPr lang="zh-CN" altLang="en-US" sz="2800" dirty="0">
                <a:solidFill>
                  <a:schemeClr val="tx1"/>
                </a:solidFill>
                <a:latin typeface="华文中宋" panose="02010600040101010101" pitchFamily="2" charset="-122"/>
                <a:ea typeface="华文中宋" panose="02010600040101010101" pitchFamily="2" charset="-122"/>
              </a:rPr>
              <a:t>文献，注意包括相近概念</a:t>
            </a:r>
            <a:r>
              <a:rPr lang="zh-CN" altLang="en-US" sz="2800" dirty="0" smtClean="0">
                <a:solidFill>
                  <a:schemeClr val="tx1"/>
                </a:solidFill>
                <a:latin typeface="华文中宋" panose="02010600040101010101" pitchFamily="2" charset="-122"/>
                <a:ea typeface="华文中宋" panose="02010600040101010101" pitchFamily="2" charset="-122"/>
              </a:rPr>
              <a:t>在内。例如，和农民工相近的概念，包括民工，流动人口，外来务工人员，打工仔（妹），新市民等等。如果关键词搜索出的文献过多，可</a:t>
            </a:r>
            <a:r>
              <a:rPr lang="zh-CN" altLang="en-US" sz="2800" dirty="0">
                <a:solidFill>
                  <a:schemeClr val="tx1"/>
                </a:solidFill>
                <a:latin typeface="华文中宋" panose="02010600040101010101" pitchFamily="2" charset="-122"/>
                <a:ea typeface="华文中宋" panose="02010600040101010101" pitchFamily="2" charset="-122"/>
              </a:rPr>
              <a:t>盯紧重要</a:t>
            </a:r>
            <a:r>
              <a:rPr lang="zh-CN" altLang="en-US" sz="2800" dirty="0" smtClean="0">
                <a:solidFill>
                  <a:schemeClr val="tx1"/>
                </a:solidFill>
                <a:latin typeface="华文中宋" panose="02010600040101010101" pitchFamily="2" charset="-122"/>
                <a:ea typeface="华文中宋" panose="02010600040101010101" pitchFamily="2" charset="-122"/>
              </a:rPr>
              <a:t>期刊。在</a:t>
            </a:r>
            <a:r>
              <a:rPr lang="en-US" altLang="zh-CN" sz="2800" dirty="0" smtClean="0">
                <a:solidFill>
                  <a:schemeClr val="tx1"/>
                </a:solidFill>
                <a:latin typeface="华文中宋" panose="02010600040101010101" pitchFamily="2" charset="-122"/>
                <a:ea typeface="华文中宋" panose="02010600040101010101" pitchFamily="2" charset="-122"/>
              </a:rPr>
              <a:t>CNKI</a:t>
            </a:r>
            <a:r>
              <a:rPr lang="zh-CN" altLang="en-US" sz="2800" dirty="0" smtClean="0">
                <a:solidFill>
                  <a:schemeClr val="tx1"/>
                </a:solidFill>
                <a:latin typeface="华文中宋" panose="02010600040101010101" pitchFamily="2" charset="-122"/>
                <a:ea typeface="华文中宋" panose="02010600040101010101" pitchFamily="2" charset="-122"/>
              </a:rPr>
              <a:t>网页上，主题</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题名</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关键词</a:t>
            </a:r>
            <a:endParaRPr lang="en-US" altLang="zh-CN" sz="2800" dirty="0">
              <a:solidFill>
                <a:schemeClr val="tx1"/>
              </a:solidFill>
              <a:latin typeface="华文中宋" panose="02010600040101010101" pitchFamily="2" charset="-122"/>
              <a:ea typeface="华文中宋" panose="02010600040101010101" pitchFamily="2" charset="-122"/>
            </a:endParaRPr>
          </a:p>
          <a:p>
            <a:endParaRPr lang="zh-CN" altLang="en-US" sz="28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t>9</a:t>
            </a:fld>
            <a:endParaRPr lang="zh-CN" altLang="en-US"/>
          </a:p>
        </p:txBody>
      </p:sp>
    </p:spTree>
    <p:extLst>
      <p:ext uri="{BB962C8B-B14F-4D97-AF65-F5344CB8AC3E}">
        <p14:creationId xmlns:p14="http://schemas.microsoft.com/office/powerpoint/2010/main" val="286667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6510</TotalTime>
  <Words>5147</Words>
  <Application>Microsoft Office PowerPoint</Application>
  <PresentationFormat>宽屏</PresentationFormat>
  <Paragraphs>591</Paragraphs>
  <Slides>54</Slides>
  <Notes>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54</vt:i4>
      </vt:variant>
    </vt:vector>
  </HeadingPairs>
  <TitlesOfParts>
    <vt:vector size="66" baseType="lpstr">
      <vt:lpstr>华文仿宋</vt:lpstr>
      <vt:lpstr>华文楷体</vt:lpstr>
      <vt:lpstr>华文中宋</vt:lpstr>
      <vt:lpstr>宋体</vt:lpstr>
      <vt:lpstr>幼圆</vt:lpstr>
      <vt:lpstr>Arial</vt:lpstr>
      <vt:lpstr>Calibri</vt:lpstr>
      <vt:lpstr>Century Gothic</vt:lpstr>
      <vt:lpstr>Georgia</vt:lpstr>
      <vt:lpstr>Wingdings</vt:lpstr>
      <vt:lpstr>Wingdings 3</vt:lpstr>
      <vt:lpstr>丝状</vt:lpstr>
      <vt:lpstr>社会调查</vt:lpstr>
      <vt:lpstr>内容</vt:lpstr>
      <vt:lpstr>调查设计</vt:lpstr>
      <vt:lpstr>选什么题目？</vt:lpstr>
      <vt:lpstr>如何确定被调查人？-1</vt:lpstr>
      <vt:lpstr>如何确定被调查人？-2</vt:lpstr>
      <vt:lpstr>查阅文献</vt:lpstr>
      <vt:lpstr>查阅文献-1</vt:lpstr>
      <vt:lpstr>查阅文献-2</vt:lpstr>
      <vt:lpstr>资料收集</vt:lpstr>
      <vt:lpstr>两种基本的资料收集方法</vt:lpstr>
      <vt:lpstr>问卷</vt:lpstr>
      <vt:lpstr>问卷的结构-1</vt:lpstr>
      <vt:lpstr>问卷的结构-2</vt:lpstr>
      <vt:lpstr>问卷的结构-3</vt:lpstr>
      <vt:lpstr>问卷的设计原则-1</vt:lpstr>
      <vt:lpstr>问卷的设计原则-2</vt:lpstr>
      <vt:lpstr>问卷的设计原则-3</vt:lpstr>
      <vt:lpstr>问卷注意事项-1</vt:lpstr>
      <vt:lpstr>问卷注意事项-2</vt:lpstr>
      <vt:lpstr>问卷注意事项-3</vt:lpstr>
      <vt:lpstr>问卷注意事项-4</vt:lpstr>
      <vt:lpstr>问卷注意事项-5</vt:lpstr>
      <vt:lpstr>问卷注意事项-6</vt:lpstr>
      <vt:lpstr>问卷调查员注意事项</vt:lpstr>
      <vt:lpstr>访谈</vt:lpstr>
      <vt:lpstr>（非结构式）访谈：设计提纲</vt:lpstr>
      <vt:lpstr>举例： 贫困学生人际交往状况访谈提纲 </vt:lpstr>
      <vt:lpstr>访谈提纲评析</vt:lpstr>
      <vt:lpstr>访谈技巧：进入访谈</vt:lpstr>
      <vt:lpstr>访谈技巧：提问-1</vt:lpstr>
      <vt:lpstr>访谈技巧：提问-2</vt:lpstr>
      <vt:lpstr>访谈技巧：回应</vt:lpstr>
      <vt:lpstr>访谈员注意事项-1</vt:lpstr>
      <vt:lpstr>访谈员注意事项-2</vt:lpstr>
      <vt:lpstr>“守门员”</vt:lpstr>
      <vt:lpstr>资料整理与分析</vt:lpstr>
      <vt:lpstr>问卷数据整理：审核</vt:lpstr>
      <vt:lpstr>问卷数据整理：数据录入与数据清理</vt:lpstr>
      <vt:lpstr>问卷数据的统计分析-1</vt:lpstr>
      <vt:lpstr>问卷数据的统计分析-2</vt:lpstr>
      <vt:lpstr>访谈资料的整理</vt:lpstr>
      <vt:lpstr>访谈资料的分析：类属分析</vt:lpstr>
      <vt:lpstr>访谈资料的分析：情境分析</vt:lpstr>
      <vt:lpstr>调查报告</vt:lpstr>
      <vt:lpstr>结构与体例</vt:lpstr>
      <vt:lpstr>结构与体例：标题</vt:lpstr>
      <vt:lpstr>结构与体例：前言</vt:lpstr>
      <vt:lpstr>结构与体例：主体</vt:lpstr>
      <vt:lpstr>结构与体例：结束语、参考文献、附录</vt:lpstr>
      <vt:lpstr>调查伦理</vt:lpstr>
      <vt:lpstr>知情同意</vt:lpstr>
      <vt:lpstr>隐私与保密</vt:lpstr>
      <vt:lpstr>报告完毕。 谢谢！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社会调查</dc:title>
  <dc:creator>chenwj</dc:creator>
  <cp:lastModifiedBy>Administrator</cp:lastModifiedBy>
  <cp:revision>221</cp:revision>
  <dcterms:created xsi:type="dcterms:W3CDTF">2014-03-31T08:05:21Z</dcterms:created>
  <dcterms:modified xsi:type="dcterms:W3CDTF">2016-05-30T12:47:31Z</dcterms:modified>
</cp:coreProperties>
</file>